
<file path=[Content_Types].xml><?xml version="1.0" encoding="utf-8"?>
<Types xmlns="http://schemas.openxmlformats.org/package/2006/content-types">
  <Default ContentType="application/x-fontdata" Extension="fntdata"/>
  <Default ContentType="image/gif" Extension="gif"/>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52"/>
    <p:sldId id="257" r:id="rId53"/>
    <p:sldId id="258" r:id="rId54"/>
    <p:sldId id="259" r:id="rId55"/>
    <p:sldId id="260" r:id="rId56"/>
    <p:sldId id="261" r:id="rId57"/>
    <p:sldId id="262" r:id="rId58"/>
    <p:sldId id="263" r:id="rId59"/>
    <p:sldId id="264" r:id="rId60"/>
    <p:sldId id="265" r:id="rId61"/>
    <p:sldId id="266" r:id="rId62"/>
    <p:sldId id="267" r:id="rId63"/>
    <p:sldId id="268" r:id="rId64"/>
    <p:sldId id="269" r:id="rId65"/>
    <p:sldId id="270" r:id="rId66"/>
    <p:sldId id="271" r:id="rId67"/>
    <p:sldId id="272" r:id="rId68"/>
    <p:sldId id="273" r:id="rId69"/>
    <p:sldId id="274" r:id="rId70"/>
    <p:sldId id="275" r:id="rId71"/>
    <p:sldId id="276" r:id="rId72"/>
    <p:sldId id="277" r:id="rId73"/>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Aileron" charset="1" panose="00000500000000000000"/>
      <p:regular r:id="rId10"/>
    </p:embeddedFont>
    <p:embeddedFont>
      <p:font typeface="Aileron Bold" charset="1" panose="00000800000000000000"/>
      <p:regular r:id="rId11"/>
    </p:embeddedFont>
    <p:embeddedFont>
      <p:font typeface="Aileron Italics" charset="1" panose="00000500000000000000"/>
      <p:regular r:id="rId12"/>
    </p:embeddedFont>
    <p:embeddedFont>
      <p:font typeface="Aileron Bold Italics" charset="1" panose="00000800000000000000"/>
      <p:regular r:id="rId13"/>
    </p:embeddedFont>
    <p:embeddedFont>
      <p:font typeface="Aileron Thin" charset="1" panose="00000300000000000000"/>
      <p:regular r:id="rId14"/>
    </p:embeddedFont>
    <p:embeddedFont>
      <p:font typeface="Aileron Thin Italics" charset="1" panose="00000300000000000000"/>
      <p:regular r:id="rId15"/>
    </p:embeddedFont>
    <p:embeddedFont>
      <p:font typeface="Aileron Light" charset="1" panose="00000400000000000000"/>
      <p:regular r:id="rId16"/>
    </p:embeddedFont>
    <p:embeddedFont>
      <p:font typeface="Aileron Light Italics" charset="1" panose="00000400000000000000"/>
      <p:regular r:id="rId17"/>
    </p:embeddedFont>
    <p:embeddedFont>
      <p:font typeface="Aileron Ultra-Bold" charset="1" panose="00000A00000000000000"/>
      <p:regular r:id="rId18"/>
    </p:embeddedFont>
    <p:embeddedFont>
      <p:font typeface="Aileron Ultra-Bold Italics" charset="1" panose="00000A00000000000000"/>
      <p:regular r:id="rId19"/>
    </p:embeddedFont>
    <p:embeddedFont>
      <p:font typeface="Aileron Heavy" charset="1" panose="00000A00000000000000"/>
      <p:regular r:id="rId20"/>
    </p:embeddedFont>
    <p:embeddedFont>
      <p:font typeface="Aileron Heavy Italics" charset="1" panose="00000A00000000000000"/>
      <p:regular r:id="rId21"/>
    </p:embeddedFont>
    <p:embeddedFont>
      <p:font typeface="Fira Sans" charset="1" panose="020B0503050000020004"/>
      <p:regular r:id="rId22"/>
    </p:embeddedFont>
    <p:embeddedFont>
      <p:font typeface="Fira Sans Bold" charset="1" panose="020B0803050000020004"/>
      <p:regular r:id="rId23"/>
    </p:embeddedFont>
    <p:embeddedFont>
      <p:font typeface="Fira Sans Italics" charset="1" panose="020B0503050000020004"/>
      <p:regular r:id="rId24"/>
    </p:embeddedFont>
    <p:embeddedFont>
      <p:font typeface="Fira Sans Bold Italics" charset="1" panose="020B0803050000020004"/>
      <p:regular r:id="rId25"/>
    </p:embeddedFont>
    <p:embeddedFont>
      <p:font typeface="Fira Sans Thin" charset="1" panose="020B0303050000020004"/>
      <p:regular r:id="rId26"/>
    </p:embeddedFont>
    <p:embeddedFont>
      <p:font typeface="Fira Sans Thin Italics" charset="1" panose="020B0303050000020004"/>
      <p:regular r:id="rId27"/>
    </p:embeddedFont>
    <p:embeddedFont>
      <p:font typeface="Fira Sans Extra-Light" charset="1" panose="020B0403050000020004"/>
      <p:regular r:id="rId28"/>
    </p:embeddedFont>
    <p:embeddedFont>
      <p:font typeface="Fira Sans Extra-Light Italics" charset="1" panose="020B0403050000020004"/>
      <p:regular r:id="rId29"/>
    </p:embeddedFont>
    <p:embeddedFont>
      <p:font typeface="Fira Sans Light" charset="1" panose="020B0403050000020004"/>
      <p:regular r:id="rId30"/>
    </p:embeddedFont>
    <p:embeddedFont>
      <p:font typeface="Fira Sans Light Italics" charset="1" panose="020B0403050000020004"/>
      <p:regular r:id="rId31"/>
    </p:embeddedFont>
    <p:embeddedFont>
      <p:font typeface="Fira Sans Medium" charset="1" panose="020B0603050000020004"/>
      <p:regular r:id="rId32"/>
    </p:embeddedFont>
    <p:embeddedFont>
      <p:font typeface="Fira Sans Medium Italics" charset="1" panose="020B0603050000020004"/>
      <p:regular r:id="rId33"/>
    </p:embeddedFont>
    <p:embeddedFont>
      <p:font typeface="Fira Sans Semi-Bold" charset="1" panose="020B0603050000020004"/>
      <p:regular r:id="rId34"/>
    </p:embeddedFont>
    <p:embeddedFont>
      <p:font typeface="Fira Sans Semi-Bold Italics" charset="1" panose="020B0703050000020004"/>
      <p:regular r:id="rId35"/>
    </p:embeddedFont>
    <p:embeddedFont>
      <p:font typeface="Fira Sans Ultra-Bold" charset="1" panose="020B0903050000020004"/>
      <p:regular r:id="rId36"/>
    </p:embeddedFont>
    <p:embeddedFont>
      <p:font typeface="Fira Sans Ultra-Bold Italics" charset="1" panose="020B0903050000020004"/>
      <p:regular r:id="rId37"/>
    </p:embeddedFont>
    <p:embeddedFont>
      <p:font typeface="Fira Sans Heavy" charset="1" panose="020B0A03050000020004"/>
      <p:regular r:id="rId38"/>
    </p:embeddedFont>
    <p:embeddedFont>
      <p:font typeface="Fira Sans Heavy Italics" charset="1" panose="020B0A03050000020004"/>
      <p:regular r:id="rId39"/>
    </p:embeddedFont>
    <p:embeddedFont>
      <p:font typeface="Open Sans" charset="1" panose="00000000000000000000"/>
      <p:regular r:id="rId40"/>
    </p:embeddedFont>
    <p:embeddedFont>
      <p:font typeface="Open Sans Bold" charset="1" panose="00000000000000000000"/>
      <p:regular r:id="rId41"/>
    </p:embeddedFont>
    <p:embeddedFont>
      <p:font typeface="Open Sans Italics" charset="1" panose="00000000000000000000"/>
      <p:regular r:id="rId42"/>
    </p:embeddedFont>
    <p:embeddedFont>
      <p:font typeface="Open Sans Bold Italics" charset="1" panose="00000000000000000000"/>
      <p:regular r:id="rId43"/>
    </p:embeddedFont>
    <p:embeddedFont>
      <p:font typeface="Open Sans Light" charset="1" panose="00000000000000000000"/>
      <p:regular r:id="rId44"/>
    </p:embeddedFont>
    <p:embeddedFont>
      <p:font typeface="Open Sans Light Italics" charset="1" panose="00000000000000000000"/>
      <p:regular r:id="rId45"/>
    </p:embeddedFont>
    <p:embeddedFont>
      <p:font typeface="Open Sans Medium" charset="1" panose="00000000000000000000"/>
      <p:regular r:id="rId46"/>
    </p:embeddedFont>
    <p:embeddedFont>
      <p:font typeface="Open Sans Medium Italics" charset="1" panose="00000000000000000000"/>
      <p:regular r:id="rId47"/>
    </p:embeddedFont>
    <p:embeddedFont>
      <p:font typeface="Open Sans Semi-Bold" charset="1" panose="00000000000000000000"/>
      <p:regular r:id="rId48"/>
    </p:embeddedFont>
    <p:embeddedFont>
      <p:font typeface="Open Sans Semi-Bold Italics" charset="1" panose="00000000000000000000"/>
      <p:regular r:id="rId49"/>
    </p:embeddedFont>
    <p:embeddedFont>
      <p:font typeface="Open Sans Ultra-Bold" charset="1" panose="00000000000000000000"/>
      <p:regular r:id="rId50"/>
    </p:embeddedFont>
    <p:embeddedFont>
      <p:font typeface="Open Sans Ultra-Bold Italics" charset="1" panose="00000000000000000000"/>
      <p:regular r:id="rId5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46" Target="fonts/font46.fntdata" Type="http://schemas.openxmlformats.org/officeDocument/2006/relationships/font"/><Relationship Id="rId47" Target="fonts/font47.fntdata" Type="http://schemas.openxmlformats.org/officeDocument/2006/relationships/font"/><Relationship Id="rId48" Target="fonts/font48.fntdata" Type="http://schemas.openxmlformats.org/officeDocument/2006/relationships/font"/><Relationship Id="rId49" Target="fonts/font49.fntdata" Type="http://schemas.openxmlformats.org/officeDocument/2006/relationships/font"/><Relationship Id="rId5" Target="tableStyles.xml" Type="http://schemas.openxmlformats.org/officeDocument/2006/relationships/tableStyles"/><Relationship Id="rId50" Target="fonts/font50.fntdata" Type="http://schemas.openxmlformats.org/officeDocument/2006/relationships/font"/><Relationship Id="rId51" Target="fonts/font51.fntdata" Type="http://schemas.openxmlformats.org/officeDocument/2006/relationships/font"/><Relationship Id="rId52" Target="slides/slide1.xml" Type="http://schemas.openxmlformats.org/officeDocument/2006/relationships/slide"/><Relationship Id="rId53" Target="slides/slide2.xml" Type="http://schemas.openxmlformats.org/officeDocument/2006/relationships/slide"/><Relationship Id="rId54" Target="slides/slide3.xml" Type="http://schemas.openxmlformats.org/officeDocument/2006/relationships/slide"/><Relationship Id="rId55" Target="slides/slide4.xml" Type="http://schemas.openxmlformats.org/officeDocument/2006/relationships/slide"/><Relationship Id="rId56" Target="slides/slide5.xml" Type="http://schemas.openxmlformats.org/officeDocument/2006/relationships/slide"/><Relationship Id="rId57" Target="slides/slide6.xml" Type="http://schemas.openxmlformats.org/officeDocument/2006/relationships/slide"/><Relationship Id="rId58" Target="slides/slide7.xml" Type="http://schemas.openxmlformats.org/officeDocument/2006/relationships/slide"/><Relationship Id="rId59" Target="slides/slide8.xml" Type="http://schemas.openxmlformats.org/officeDocument/2006/relationships/slide"/><Relationship Id="rId6" Target="fonts/font6.fntdata" Type="http://schemas.openxmlformats.org/officeDocument/2006/relationships/font"/><Relationship Id="rId60" Target="slides/slide9.xml" Type="http://schemas.openxmlformats.org/officeDocument/2006/relationships/slide"/><Relationship Id="rId61" Target="slides/slide10.xml" Type="http://schemas.openxmlformats.org/officeDocument/2006/relationships/slide"/><Relationship Id="rId62" Target="slides/slide11.xml" Type="http://schemas.openxmlformats.org/officeDocument/2006/relationships/slide"/><Relationship Id="rId63" Target="slides/slide12.xml" Type="http://schemas.openxmlformats.org/officeDocument/2006/relationships/slide"/><Relationship Id="rId64" Target="slides/slide13.xml" Type="http://schemas.openxmlformats.org/officeDocument/2006/relationships/slide"/><Relationship Id="rId65" Target="slides/slide14.xml" Type="http://schemas.openxmlformats.org/officeDocument/2006/relationships/slide"/><Relationship Id="rId66" Target="slides/slide15.xml" Type="http://schemas.openxmlformats.org/officeDocument/2006/relationships/slide"/><Relationship Id="rId67" Target="slides/slide16.xml" Type="http://schemas.openxmlformats.org/officeDocument/2006/relationships/slide"/><Relationship Id="rId68" Target="slides/slide17.xml" Type="http://schemas.openxmlformats.org/officeDocument/2006/relationships/slide"/><Relationship Id="rId69" Target="slides/slide18.xml" Type="http://schemas.openxmlformats.org/officeDocument/2006/relationships/slide"/><Relationship Id="rId7" Target="fonts/font7.fntdata" Type="http://schemas.openxmlformats.org/officeDocument/2006/relationships/font"/><Relationship Id="rId70" Target="slides/slide19.xml" Type="http://schemas.openxmlformats.org/officeDocument/2006/relationships/slide"/><Relationship Id="rId71" Target="slides/slide20.xml" Type="http://schemas.openxmlformats.org/officeDocument/2006/relationships/slide"/><Relationship Id="rId72" Target="slides/slide21.xml" Type="http://schemas.openxmlformats.org/officeDocument/2006/relationships/slide"/><Relationship Id="rId73" Target="slides/slide22.xml" Type="http://schemas.openxmlformats.org/officeDocument/2006/relationships/slide"/><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png" Type="http://schemas.openxmlformats.org/officeDocument/2006/relationships/image"/><Relationship Id="rId4" Target="../media/image16.svg" Type="http://schemas.openxmlformats.org/officeDocument/2006/relationships/image"/><Relationship Id="rId5" Target="../media/image17.png" Type="http://schemas.openxmlformats.org/officeDocument/2006/relationships/image"/><Relationship Id="rId6" Target="../media/image18.png" Type="http://schemas.openxmlformats.org/officeDocument/2006/relationships/image"/><Relationship Id="rId7" Target="../media/image19.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20.png" Type="http://schemas.openxmlformats.org/officeDocument/2006/relationships/image"/><Relationship Id="rId4" Target="../media/image21.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jpe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 Id="rId3" Target="../media/image24.png" Type="http://schemas.openxmlformats.org/officeDocument/2006/relationships/image"/><Relationship Id="rId4" Target="../media/image25.svg" Type="http://schemas.openxmlformats.org/officeDocument/2006/relationships/image"/><Relationship Id="rId5" Target="../media/image26.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 Id="rId3" Target="../media/image28.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9.png" Type="http://schemas.openxmlformats.org/officeDocument/2006/relationships/image"/><Relationship Id="rId3" Target="../media/image30.svg" Type="http://schemas.openxmlformats.org/officeDocument/2006/relationships/image"/><Relationship Id="rId4" Target="../media/image31.gif"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2.jpe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3.jpe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4.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https://ieeexplore.ieee.org/document/9350582" TargetMode="External" Type="http://schemas.openxmlformats.org/officeDocument/2006/relationships/hyperlink"/><Relationship Id="rId3" Target="https://arxiv.org/pdf/2107.01031.pdf" TargetMode="External" Type="http://schemas.openxmlformats.org/officeDocument/2006/relationships/hyperlink"/><Relationship Id="rId4" Target="https://www.hindawi.com/journals/sp/2022/4808088/" TargetMode="External" Type="http://schemas.openxmlformats.org/officeDocument/2006/relationships/hyperlink"/></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5.jpeg" Type="http://schemas.openxmlformats.org/officeDocument/2006/relationships/image"/><Relationship Id="rId3" Target="../media/image36.png" Type="http://schemas.openxmlformats.org/officeDocument/2006/relationships/image"/><Relationship Id="rId4" Target="../media/image37.svg" Type="http://schemas.openxmlformats.org/officeDocument/2006/relationships/image"/><Relationship Id="rId5" Target="../media/image1.png" Type="http://schemas.openxmlformats.org/officeDocument/2006/relationships/image"/><Relationship Id="rId6" Target="../media/image2.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jpeg" Type="http://schemas.openxmlformats.org/officeDocument/2006/relationships/image"/><Relationship Id="rId3" Target="../media/image12.png" Type="http://schemas.openxmlformats.org/officeDocument/2006/relationships/image"/><Relationship Id="rId4" Target="../media/image13.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00063"/>
        </a:solidFill>
      </p:bgPr>
    </p:bg>
    <p:spTree>
      <p:nvGrpSpPr>
        <p:cNvPr id="1" name=""/>
        <p:cNvGrpSpPr/>
        <p:nvPr/>
      </p:nvGrpSpPr>
      <p:grpSpPr>
        <a:xfrm>
          <a:off x="0" y="0"/>
          <a:ext cx="0" cy="0"/>
          <a:chOff x="0" y="0"/>
          <a:chExt cx="0" cy="0"/>
        </a:xfrm>
      </p:grpSpPr>
      <p:sp>
        <p:nvSpPr>
          <p:cNvPr name="Freeform 2" id="2"/>
          <p:cNvSpPr/>
          <p:nvPr/>
        </p:nvSpPr>
        <p:spPr>
          <a:xfrm flipH="false" flipV="false" rot="0">
            <a:off x="17259300" y="-325488"/>
            <a:ext cx="1028700" cy="1354188"/>
          </a:xfrm>
          <a:custGeom>
            <a:avLst/>
            <a:gdLst/>
            <a:ahLst/>
            <a:cxnLst/>
            <a:rect r="r" b="b" t="t" l="l"/>
            <a:pathLst>
              <a:path h="1354188" w="1028700">
                <a:moveTo>
                  <a:pt x="0" y="0"/>
                </a:moveTo>
                <a:lnTo>
                  <a:pt x="1028700" y="0"/>
                </a:lnTo>
                <a:lnTo>
                  <a:pt x="1028700" y="1354188"/>
                </a:lnTo>
                <a:lnTo>
                  <a:pt x="0" y="135418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348602" y="300873"/>
            <a:ext cx="1563097" cy="1825919"/>
            <a:chOff x="0" y="0"/>
            <a:chExt cx="2084129" cy="2434559"/>
          </a:xfrm>
        </p:grpSpPr>
        <p:sp>
          <p:nvSpPr>
            <p:cNvPr name="Freeform 4" id="4"/>
            <p:cNvSpPr/>
            <p:nvPr/>
          </p:nvSpPr>
          <p:spPr>
            <a:xfrm flipH="false" flipV="false" rot="0">
              <a:off x="0" y="0"/>
              <a:ext cx="2084070" cy="2434590"/>
            </a:xfrm>
            <a:custGeom>
              <a:avLst/>
              <a:gdLst/>
              <a:ahLst/>
              <a:cxnLst/>
              <a:rect r="r" b="b" t="t" l="l"/>
              <a:pathLst>
                <a:path h="2434590" w="2084070">
                  <a:moveTo>
                    <a:pt x="0" y="0"/>
                  </a:moveTo>
                  <a:lnTo>
                    <a:pt x="2084070" y="0"/>
                  </a:lnTo>
                  <a:lnTo>
                    <a:pt x="2084070" y="2434590"/>
                  </a:lnTo>
                  <a:lnTo>
                    <a:pt x="0" y="2434590"/>
                  </a:lnTo>
                  <a:lnTo>
                    <a:pt x="0" y="0"/>
                  </a:lnTo>
                  <a:close/>
                </a:path>
              </a:pathLst>
            </a:custGeom>
            <a:blipFill>
              <a:blip r:embed="rId4"/>
              <a:stretch>
                <a:fillRect l="0" t="0" r="-2" b="1"/>
              </a:stretch>
            </a:blipFill>
          </p:spPr>
        </p:sp>
      </p:grpSp>
      <p:grpSp>
        <p:nvGrpSpPr>
          <p:cNvPr name="Group 5" id="5"/>
          <p:cNvGrpSpPr/>
          <p:nvPr/>
        </p:nvGrpSpPr>
        <p:grpSpPr>
          <a:xfrm rot="0">
            <a:off x="15622581" y="300873"/>
            <a:ext cx="1244762" cy="1781526"/>
            <a:chOff x="0" y="0"/>
            <a:chExt cx="1659683" cy="2375368"/>
          </a:xfrm>
        </p:grpSpPr>
        <p:sp>
          <p:nvSpPr>
            <p:cNvPr name="Freeform 6" id="6"/>
            <p:cNvSpPr/>
            <p:nvPr/>
          </p:nvSpPr>
          <p:spPr>
            <a:xfrm flipH="false" flipV="false" rot="0">
              <a:off x="0" y="0"/>
              <a:ext cx="1659636" cy="2375408"/>
            </a:xfrm>
            <a:custGeom>
              <a:avLst/>
              <a:gdLst/>
              <a:ahLst/>
              <a:cxnLst/>
              <a:rect r="r" b="b" t="t" l="l"/>
              <a:pathLst>
                <a:path h="2375408" w="1659636">
                  <a:moveTo>
                    <a:pt x="0" y="0"/>
                  </a:moveTo>
                  <a:lnTo>
                    <a:pt x="1659636" y="0"/>
                  </a:lnTo>
                  <a:lnTo>
                    <a:pt x="1659636" y="2375408"/>
                  </a:lnTo>
                  <a:lnTo>
                    <a:pt x="0" y="2375408"/>
                  </a:lnTo>
                  <a:lnTo>
                    <a:pt x="0" y="0"/>
                  </a:lnTo>
                  <a:close/>
                </a:path>
              </a:pathLst>
            </a:custGeom>
            <a:blipFill>
              <a:blip r:embed="rId5"/>
              <a:stretch>
                <a:fillRect l="0" t="-3005" r="-2" b="-3003"/>
              </a:stretch>
            </a:blipFill>
          </p:spPr>
        </p:sp>
      </p:grpSp>
      <p:sp>
        <p:nvSpPr>
          <p:cNvPr name="TextBox 7" id="7"/>
          <p:cNvSpPr txBox="true"/>
          <p:nvPr/>
        </p:nvSpPr>
        <p:spPr>
          <a:xfrm rot="0">
            <a:off x="2049586" y="2132638"/>
            <a:ext cx="14554444" cy="880720"/>
          </a:xfrm>
          <a:prstGeom prst="rect">
            <a:avLst/>
          </a:prstGeom>
        </p:spPr>
        <p:txBody>
          <a:bodyPr anchor="t" rtlCol="false" tIns="0" lIns="0" bIns="0" rIns="0">
            <a:spAutoFit/>
          </a:bodyPr>
          <a:lstStyle/>
          <a:p>
            <a:pPr algn="ctr">
              <a:lnSpc>
                <a:spcPts val="7359"/>
              </a:lnSpc>
            </a:pPr>
            <a:r>
              <a:rPr lang="en-US" sz="4599" spc="-87">
                <a:solidFill>
                  <a:srgbClr val="FFFFFF"/>
                </a:solidFill>
                <a:latin typeface="Fira Sans"/>
              </a:rPr>
              <a:t>News Research Tool for Equity Analysis using </a:t>
            </a:r>
            <a:r>
              <a:rPr lang="en-US" sz="4599" spc="-87">
                <a:solidFill>
                  <a:srgbClr val="F6AE42"/>
                </a:solidFill>
                <a:latin typeface="Fira Sans"/>
              </a:rPr>
              <a:t>langchain.</a:t>
            </a:r>
          </a:p>
        </p:txBody>
      </p:sp>
      <p:grpSp>
        <p:nvGrpSpPr>
          <p:cNvPr name="Group 8" id="8"/>
          <p:cNvGrpSpPr/>
          <p:nvPr/>
        </p:nvGrpSpPr>
        <p:grpSpPr>
          <a:xfrm rot="0">
            <a:off x="3087463" y="3784883"/>
            <a:ext cx="12535118" cy="3405944"/>
            <a:chOff x="0" y="0"/>
            <a:chExt cx="16713491" cy="4541259"/>
          </a:xfrm>
        </p:grpSpPr>
        <p:sp>
          <p:nvSpPr>
            <p:cNvPr name="TextBox 9" id="9"/>
            <p:cNvSpPr txBox="true"/>
            <p:nvPr/>
          </p:nvSpPr>
          <p:spPr>
            <a:xfrm rot="0">
              <a:off x="0" y="9340"/>
              <a:ext cx="8000618" cy="1026320"/>
            </a:xfrm>
            <a:prstGeom prst="rect">
              <a:avLst/>
            </a:prstGeom>
          </p:spPr>
          <p:txBody>
            <a:bodyPr anchor="t" rtlCol="false" tIns="0" lIns="0" bIns="0" rIns="0">
              <a:spAutoFit/>
            </a:bodyPr>
            <a:lstStyle/>
            <a:p>
              <a:pPr algn="l">
                <a:lnSpc>
                  <a:spcPts val="6879"/>
                </a:lnSpc>
              </a:pPr>
              <a:r>
                <a:rPr lang="en-US" sz="4298" spc="-81">
                  <a:solidFill>
                    <a:srgbClr val="FBFBF9"/>
                  </a:solidFill>
                  <a:latin typeface="Fira Sans"/>
                </a:rPr>
                <a:t>Alapati Devi  Anusha</a:t>
              </a:r>
            </a:p>
          </p:txBody>
        </p:sp>
        <p:sp>
          <p:nvSpPr>
            <p:cNvPr name="TextBox 10" id="10"/>
            <p:cNvSpPr txBox="true"/>
            <p:nvPr/>
          </p:nvSpPr>
          <p:spPr>
            <a:xfrm rot="0">
              <a:off x="102660" y="1257054"/>
              <a:ext cx="7528330" cy="1026320"/>
            </a:xfrm>
            <a:prstGeom prst="rect">
              <a:avLst/>
            </a:prstGeom>
          </p:spPr>
          <p:txBody>
            <a:bodyPr anchor="t" rtlCol="false" tIns="0" lIns="0" bIns="0" rIns="0">
              <a:spAutoFit/>
            </a:bodyPr>
            <a:lstStyle/>
            <a:p>
              <a:pPr algn="l">
                <a:lnSpc>
                  <a:spcPts val="6879"/>
                </a:lnSpc>
              </a:pPr>
              <a:r>
                <a:rPr lang="en-US" sz="4298" spc="-81">
                  <a:solidFill>
                    <a:srgbClr val="FBFBF9"/>
                  </a:solidFill>
                  <a:latin typeface="Fira Sans"/>
                </a:rPr>
                <a:t>Punuru Divya Harshitha</a:t>
              </a:r>
            </a:p>
          </p:txBody>
        </p:sp>
        <p:sp>
          <p:nvSpPr>
            <p:cNvPr name="TextBox 11" id="11"/>
            <p:cNvSpPr txBox="true"/>
            <p:nvPr/>
          </p:nvSpPr>
          <p:spPr>
            <a:xfrm rot="0">
              <a:off x="102660" y="2372273"/>
              <a:ext cx="11327634" cy="1026320"/>
            </a:xfrm>
            <a:prstGeom prst="rect">
              <a:avLst/>
            </a:prstGeom>
          </p:spPr>
          <p:txBody>
            <a:bodyPr anchor="t" rtlCol="false" tIns="0" lIns="0" bIns="0" rIns="0">
              <a:spAutoFit/>
            </a:bodyPr>
            <a:lstStyle/>
            <a:p>
              <a:pPr algn="l">
                <a:lnSpc>
                  <a:spcPts val="6879"/>
                </a:lnSpc>
              </a:pPr>
              <a:r>
                <a:rPr lang="en-US" sz="4298" spc="-81">
                  <a:solidFill>
                    <a:srgbClr val="FBFBF9"/>
                  </a:solidFill>
                  <a:latin typeface="Fira Sans"/>
                </a:rPr>
                <a:t>Vadlamudi Lakshmi Tejaswini</a:t>
              </a:r>
            </a:p>
          </p:txBody>
        </p:sp>
        <p:sp>
          <p:nvSpPr>
            <p:cNvPr name="TextBox 12" id="12"/>
            <p:cNvSpPr txBox="true"/>
            <p:nvPr/>
          </p:nvSpPr>
          <p:spPr>
            <a:xfrm rot="0">
              <a:off x="102660" y="3514940"/>
              <a:ext cx="8059163" cy="1026320"/>
            </a:xfrm>
            <a:prstGeom prst="rect">
              <a:avLst/>
            </a:prstGeom>
          </p:spPr>
          <p:txBody>
            <a:bodyPr anchor="t" rtlCol="false" tIns="0" lIns="0" bIns="0" rIns="0">
              <a:spAutoFit/>
            </a:bodyPr>
            <a:lstStyle/>
            <a:p>
              <a:pPr algn="l">
                <a:lnSpc>
                  <a:spcPts val="6879"/>
                </a:lnSpc>
              </a:pPr>
              <a:r>
                <a:rPr lang="en-US" sz="4298" spc="-81">
                  <a:solidFill>
                    <a:srgbClr val="FBFBF9"/>
                  </a:solidFill>
                  <a:latin typeface="Fira Sans"/>
                </a:rPr>
                <a:t>Battepati Dharani</a:t>
              </a:r>
            </a:p>
          </p:txBody>
        </p:sp>
        <p:sp>
          <p:nvSpPr>
            <p:cNvPr name="TextBox 13" id="13"/>
            <p:cNvSpPr txBox="true"/>
            <p:nvPr/>
          </p:nvSpPr>
          <p:spPr>
            <a:xfrm rot="0">
              <a:off x="12664374" y="-123825"/>
              <a:ext cx="4049117" cy="826500"/>
            </a:xfrm>
            <a:prstGeom prst="rect">
              <a:avLst/>
            </a:prstGeom>
          </p:spPr>
          <p:txBody>
            <a:bodyPr anchor="t" rtlCol="false" tIns="0" lIns="0" bIns="0" rIns="0">
              <a:spAutoFit/>
            </a:bodyPr>
            <a:lstStyle/>
            <a:p>
              <a:pPr algn="ctr">
                <a:lnSpc>
                  <a:spcPts val="5599"/>
                </a:lnSpc>
              </a:pPr>
              <a:r>
                <a:rPr lang="en-US" sz="3498" spc="-66">
                  <a:solidFill>
                    <a:srgbClr val="F6AE42"/>
                  </a:solidFill>
                  <a:latin typeface="Open Sans Bold"/>
                </a:rPr>
                <a:t>111620243003</a:t>
              </a:r>
            </a:p>
          </p:txBody>
        </p:sp>
        <p:sp>
          <p:nvSpPr>
            <p:cNvPr name="TextBox 14" id="14"/>
            <p:cNvSpPr txBox="true"/>
            <p:nvPr/>
          </p:nvSpPr>
          <p:spPr>
            <a:xfrm rot="0">
              <a:off x="12664374" y="991394"/>
              <a:ext cx="4049117" cy="826500"/>
            </a:xfrm>
            <a:prstGeom prst="rect">
              <a:avLst/>
            </a:prstGeom>
          </p:spPr>
          <p:txBody>
            <a:bodyPr anchor="t" rtlCol="false" tIns="0" lIns="0" bIns="0" rIns="0">
              <a:spAutoFit/>
            </a:bodyPr>
            <a:lstStyle/>
            <a:p>
              <a:pPr algn="ctr">
                <a:lnSpc>
                  <a:spcPts val="5599"/>
                </a:lnSpc>
              </a:pPr>
              <a:r>
                <a:rPr lang="en-US" sz="3498" spc="-66">
                  <a:solidFill>
                    <a:srgbClr val="F6AE42"/>
                  </a:solidFill>
                  <a:latin typeface="Open Sans Bold"/>
                </a:rPr>
                <a:t>111620243041</a:t>
              </a:r>
            </a:p>
          </p:txBody>
        </p:sp>
        <p:sp>
          <p:nvSpPr>
            <p:cNvPr name="TextBox 15" id="15"/>
            <p:cNvSpPr txBox="true"/>
            <p:nvPr/>
          </p:nvSpPr>
          <p:spPr>
            <a:xfrm rot="0">
              <a:off x="12664374" y="2106613"/>
              <a:ext cx="4049117" cy="826500"/>
            </a:xfrm>
            <a:prstGeom prst="rect">
              <a:avLst/>
            </a:prstGeom>
          </p:spPr>
          <p:txBody>
            <a:bodyPr anchor="t" rtlCol="false" tIns="0" lIns="0" bIns="0" rIns="0">
              <a:spAutoFit/>
            </a:bodyPr>
            <a:lstStyle/>
            <a:p>
              <a:pPr algn="ctr">
                <a:lnSpc>
                  <a:spcPts val="5599"/>
                </a:lnSpc>
              </a:pPr>
              <a:r>
                <a:rPr lang="en-US" sz="3498" spc="-66">
                  <a:solidFill>
                    <a:srgbClr val="F6AE42"/>
                  </a:solidFill>
                  <a:latin typeface="Open Sans Bold"/>
                </a:rPr>
                <a:t>111620243056</a:t>
              </a:r>
            </a:p>
          </p:txBody>
        </p:sp>
        <p:sp>
          <p:nvSpPr>
            <p:cNvPr name="TextBox 16" id="16"/>
            <p:cNvSpPr txBox="true"/>
            <p:nvPr/>
          </p:nvSpPr>
          <p:spPr>
            <a:xfrm rot="0">
              <a:off x="12664374" y="3220828"/>
              <a:ext cx="4049117" cy="826500"/>
            </a:xfrm>
            <a:prstGeom prst="rect">
              <a:avLst/>
            </a:prstGeom>
          </p:spPr>
          <p:txBody>
            <a:bodyPr anchor="t" rtlCol="false" tIns="0" lIns="0" bIns="0" rIns="0">
              <a:spAutoFit/>
            </a:bodyPr>
            <a:lstStyle/>
            <a:p>
              <a:pPr algn="ctr">
                <a:lnSpc>
                  <a:spcPts val="5599"/>
                </a:lnSpc>
              </a:pPr>
              <a:r>
                <a:rPr lang="en-US" sz="3498" spc="-66">
                  <a:solidFill>
                    <a:srgbClr val="F6AE42"/>
                  </a:solidFill>
                  <a:latin typeface="Open Sans Bold"/>
                </a:rPr>
                <a:t>111620243006</a:t>
              </a:r>
            </a:p>
          </p:txBody>
        </p:sp>
      </p:grpSp>
      <p:sp>
        <p:nvSpPr>
          <p:cNvPr name="TextBox 17" id="17"/>
          <p:cNvSpPr txBox="true"/>
          <p:nvPr/>
        </p:nvSpPr>
        <p:spPr>
          <a:xfrm rot="0">
            <a:off x="8427779" y="8299942"/>
            <a:ext cx="9345871" cy="1455242"/>
          </a:xfrm>
          <a:prstGeom prst="rect">
            <a:avLst/>
          </a:prstGeom>
        </p:spPr>
        <p:txBody>
          <a:bodyPr anchor="t" rtlCol="false" tIns="0" lIns="0" bIns="0" rIns="0">
            <a:spAutoFit/>
          </a:bodyPr>
          <a:lstStyle/>
          <a:p>
            <a:pPr algn="l">
              <a:lnSpc>
                <a:spcPts val="3965"/>
              </a:lnSpc>
            </a:pPr>
            <a:r>
              <a:rPr lang="en-US" sz="2478" spc="-47">
                <a:solidFill>
                  <a:srgbClr val="FBFBF9"/>
                </a:solidFill>
                <a:latin typeface="Fira Sans"/>
              </a:rPr>
              <a:t>Dr. P. Josephin Shermila</a:t>
            </a:r>
          </a:p>
          <a:p>
            <a:pPr algn="l">
              <a:lnSpc>
                <a:spcPts val="3965"/>
              </a:lnSpc>
            </a:pPr>
            <a:r>
              <a:rPr lang="en-US" sz="2478" spc="-47">
                <a:solidFill>
                  <a:srgbClr val="FBFBF9"/>
                </a:solidFill>
                <a:latin typeface="Fira Sans"/>
              </a:rPr>
              <a:t> Associate Professor</a:t>
            </a:r>
          </a:p>
          <a:p>
            <a:pPr algn="l">
              <a:lnSpc>
                <a:spcPts val="3965"/>
              </a:lnSpc>
            </a:pPr>
            <a:r>
              <a:rPr lang="en-US" sz="2478" spc="-47">
                <a:solidFill>
                  <a:srgbClr val="FBFBF9"/>
                </a:solidFill>
                <a:latin typeface="Fira Sans"/>
              </a:rPr>
              <a:t>Department of Artificial Intelligence and Data Science</a:t>
            </a:r>
          </a:p>
        </p:txBody>
      </p:sp>
      <p:sp>
        <p:nvSpPr>
          <p:cNvPr name="TextBox 18" id="18"/>
          <p:cNvSpPr txBox="true"/>
          <p:nvPr/>
        </p:nvSpPr>
        <p:spPr>
          <a:xfrm rot="0">
            <a:off x="8484915" y="7444856"/>
            <a:ext cx="6906816" cy="691109"/>
          </a:xfrm>
          <a:prstGeom prst="rect">
            <a:avLst/>
          </a:prstGeom>
        </p:spPr>
        <p:txBody>
          <a:bodyPr anchor="t" rtlCol="false" tIns="0" lIns="0" bIns="0" rIns="0">
            <a:spAutoFit/>
          </a:bodyPr>
          <a:lstStyle/>
          <a:p>
            <a:pPr algn="l">
              <a:lnSpc>
                <a:spcPts val="5830"/>
              </a:lnSpc>
            </a:pPr>
            <a:r>
              <a:rPr lang="en-US" sz="3644" spc="-69">
                <a:solidFill>
                  <a:srgbClr val="F6AE42"/>
                </a:solidFill>
                <a:latin typeface="Fira Sans Bold"/>
              </a:rPr>
              <a:t>Project Supervisor</a:t>
            </a:r>
          </a:p>
        </p:txBody>
      </p:sp>
      <p:sp>
        <p:nvSpPr>
          <p:cNvPr name="TextBox 19" id="19"/>
          <p:cNvSpPr txBox="true"/>
          <p:nvPr/>
        </p:nvSpPr>
        <p:spPr>
          <a:xfrm rot="0">
            <a:off x="2049586" y="818494"/>
            <a:ext cx="13342144" cy="727234"/>
          </a:xfrm>
          <a:prstGeom prst="rect">
            <a:avLst/>
          </a:prstGeom>
        </p:spPr>
        <p:txBody>
          <a:bodyPr anchor="t" rtlCol="false" tIns="0" lIns="0" bIns="0" rIns="0">
            <a:spAutoFit/>
          </a:bodyPr>
          <a:lstStyle/>
          <a:p>
            <a:pPr algn="ctr">
              <a:lnSpc>
                <a:spcPts val="5763"/>
              </a:lnSpc>
              <a:spcBef>
                <a:spcPct val="0"/>
              </a:spcBef>
            </a:pPr>
            <a:r>
              <a:rPr lang="en-US" sz="4699" spc="-87">
                <a:solidFill>
                  <a:srgbClr val="FFFFFF"/>
                </a:solidFill>
                <a:latin typeface="Fira Sans Bold"/>
              </a:rPr>
              <a:t>R.M.K. COLLEGE OF ENGINEERING AND TECHNOLOGY</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6AE42"/>
        </a:solidFill>
      </p:bgPr>
    </p:bg>
    <p:spTree>
      <p:nvGrpSpPr>
        <p:cNvPr id="1" name=""/>
        <p:cNvGrpSpPr/>
        <p:nvPr/>
      </p:nvGrpSpPr>
      <p:grpSpPr>
        <a:xfrm>
          <a:off x="0" y="0"/>
          <a:ext cx="0" cy="0"/>
          <a:chOff x="0" y="0"/>
          <a:chExt cx="0" cy="0"/>
        </a:xfrm>
      </p:grpSpPr>
      <p:grpSp>
        <p:nvGrpSpPr>
          <p:cNvPr name="Group 2" id="2"/>
          <p:cNvGrpSpPr/>
          <p:nvPr/>
        </p:nvGrpSpPr>
        <p:grpSpPr>
          <a:xfrm rot="0">
            <a:off x="552185" y="1008702"/>
            <a:ext cx="3086100" cy="3086100"/>
            <a:chOff x="0" y="0"/>
            <a:chExt cx="4114800" cy="4114800"/>
          </a:xfrm>
        </p:grpSpPr>
        <p:sp>
          <p:nvSpPr>
            <p:cNvPr name="Freeform 3" id="3"/>
            <p:cNvSpPr/>
            <p:nvPr/>
          </p:nvSpPr>
          <p:spPr>
            <a:xfrm flipH="false" flipV="false" rot="0">
              <a:off x="0" y="0"/>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2"/>
              <a:stretch>
                <a:fillRect l="0" t="0" r="0" b="0"/>
              </a:stretch>
            </a:blipFill>
          </p:spPr>
        </p:sp>
      </p:grpSp>
      <p:sp>
        <p:nvSpPr>
          <p:cNvPr name="Freeform 4" id="4"/>
          <p:cNvSpPr/>
          <p:nvPr/>
        </p:nvSpPr>
        <p:spPr>
          <a:xfrm flipH="false" flipV="false" rot="0">
            <a:off x="730842" y="2770418"/>
            <a:ext cx="3086100" cy="3411587"/>
          </a:xfrm>
          <a:custGeom>
            <a:avLst/>
            <a:gdLst/>
            <a:ahLst/>
            <a:cxnLst/>
            <a:rect r="r" b="b" t="t" l="l"/>
            <a:pathLst>
              <a:path h="3411587" w="3086100">
                <a:moveTo>
                  <a:pt x="0" y="0"/>
                </a:moveTo>
                <a:lnTo>
                  <a:pt x="3086100" y="0"/>
                </a:lnTo>
                <a:lnTo>
                  <a:pt x="3086100" y="3411587"/>
                </a:lnTo>
                <a:lnTo>
                  <a:pt x="0" y="341158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5" id="5"/>
          <p:cNvGrpSpPr/>
          <p:nvPr/>
        </p:nvGrpSpPr>
        <p:grpSpPr>
          <a:xfrm rot="0">
            <a:off x="15868495" y="1263692"/>
            <a:ext cx="1685219" cy="1685219"/>
            <a:chOff x="0" y="0"/>
            <a:chExt cx="2246959" cy="2246959"/>
          </a:xfrm>
        </p:grpSpPr>
        <p:sp>
          <p:nvSpPr>
            <p:cNvPr name="Freeform 6" id="6"/>
            <p:cNvSpPr/>
            <p:nvPr/>
          </p:nvSpPr>
          <p:spPr>
            <a:xfrm flipH="false" flipV="false" rot="0">
              <a:off x="0" y="0"/>
              <a:ext cx="2247011" cy="2247011"/>
            </a:xfrm>
            <a:custGeom>
              <a:avLst/>
              <a:gdLst/>
              <a:ahLst/>
              <a:cxnLst/>
              <a:rect r="r" b="b" t="t" l="l"/>
              <a:pathLst>
                <a:path h="2247011" w="2247011">
                  <a:moveTo>
                    <a:pt x="0" y="0"/>
                  </a:moveTo>
                  <a:lnTo>
                    <a:pt x="2247011" y="0"/>
                  </a:lnTo>
                  <a:lnTo>
                    <a:pt x="2247011" y="2247011"/>
                  </a:lnTo>
                  <a:lnTo>
                    <a:pt x="0" y="2247011"/>
                  </a:lnTo>
                  <a:lnTo>
                    <a:pt x="0" y="0"/>
                  </a:lnTo>
                  <a:close/>
                </a:path>
              </a:pathLst>
            </a:custGeom>
            <a:blipFill>
              <a:blip r:embed="rId5"/>
              <a:stretch>
                <a:fillRect l="0" t="0" r="2" b="2"/>
              </a:stretch>
            </a:blipFill>
          </p:spPr>
        </p:sp>
      </p:grpSp>
      <p:sp>
        <p:nvSpPr>
          <p:cNvPr name="TextBox 7" id="7"/>
          <p:cNvSpPr txBox="true"/>
          <p:nvPr/>
        </p:nvSpPr>
        <p:spPr>
          <a:xfrm rot="0">
            <a:off x="3373009" y="1539566"/>
            <a:ext cx="2800648" cy="1348110"/>
          </a:xfrm>
          <a:prstGeom prst="rect">
            <a:avLst/>
          </a:prstGeom>
        </p:spPr>
        <p:txBody>
          <a:bodyPr anchor="t" rtlCol="false" tIns="0" lIns="0" bIns="0" rIns="0">
            <a:spAutoFit/>
          </a:bodyPr>
          <a:lstStyle/>
          <a:p>
            <a:pPr algn="ctr">
              <a:lnSpc>
                <a:spcPts val="9439"/>
              </a:lnSpc>
            </a:pPr>
            <a:r>
              <a:rPr lang="en-US" sz="5899" spc="-111">
                <a:solidFill>
                  <a:srgbClr val="000000"/>
                </a:solidFill>
                <a:latin typeface="Fira Sans Bold"/>
              </a:rPr>
              <a:t>ChatGPT</a:t>
            </a:r>
          </a:p>
        </p:txBody>
      </p:sp>
      <p:sp>
        <p:nvSpPr>
          <p:cNvPr name="TextBox 8" id="8"/>
          <p:cNvSpPr txBox="true"/>
          <p:nvPr/>
        </p:nvSpPr>
        <p:spPr>
          <a:xfrm rot="0">
            <a:off x="8310553" y="1195089"/>
            <a:ext cx="1256660" cy="1517625"/>
          </a:xfrm>
          <a:prstGeom prst="rect">
            <a:avLst/>
          </a:prstGeom>
        </p:spPr>
        <p:txBody>
          <a:bodyPr anchor="t" rtlCol="false" tIns="0" lIns="0" bIns="0" rIns="0">
            <a:spAutoFit/>
          </a:bodyPr>
          <a:lstStyle/>
          <a:p>
            <a:pPr algn="ctr">
              <a:lnSpc>
                <a:spcPts val="12799"/>
              </a:lnSpc>
            </a:pPr>
            <a:r>
              <a:rPr lang="en-US" sz="7998" spc="-151">
                <a:solidFill>
                  <a:srgbClr val="000000"/>
                </a:solidFill>
                <a:latin typeface="Fira Sans Bold"/>
              </a:rPr>
              <a:t>Vs</a:t>
            </a:r>
          </a:p>
        </p:txBody>
      </p:sp>
      <p:sp>
        <p:nvSpPr>
          <p:cNvPr name="TextBox 9" id="9"/>
          <p:cNvSpPr txBox="true"/>
          <p:nvPr/>
        </p:nvSpPr>
        <p:spPr>
          <a:xfrm rot="0">
            <a:off x="11704109" y="1539572"/>
            <a:ext cx="3890070" cy="1348105"/>
          </a:xfrm>
          <a:prstGeom prst="rect">
            <a:avLst/>
          </a:prstGeom>
        </p:spPr>
        <p:txBody>
          <a:bodyPr anchor="t" rtlCol="false" tIns="0" lIns="0" bIns="0" rIns="0">
            <a:spAutoFit/>
          </a:bodyPr>
          <a:lstStyle/>
          <a:p>
            <a:pPr algn="ctr">
              <a:lnSpc>
                <a:spcPts val="9440"/>
              </a:lnSpc>
            </a:pPr>
            <a:r>
              <a:rPr lang="en-US" sz="5899" spc="-111">
                <a:solidFill>
                  <a:srgbClr val="000000"/>
                </a:solidFill>
                <a:latin typeface="Fira Sans Bold"/>
              </a:rPr>
              <a:t>OUR MODEL</a:t>
            </a:r>
          </a:p>
        </p:txBody>
      </p:sp>
      <p:sp>
        <p:nvSpPr>
          <p:cNvPr name="Freeform 10" id="10"/>
          <p:cNvSpPr/>
          <p:nvPr/>
        </p:nvSpPr>
        <p:spPr>
          <a:xfrm flipH="false" flipV="false" rot="0">
            <a:off x="14758024" y="2434498"/>
            <a:ext cx="3086100" cy="3747507"/>
          </a:xfrm>
          <a:custGeom>
            <a:avLst/>
            <a:gdLst/>
            <a:ahLst/>
            <a:cxnLst/>
            <a:rect r="r" b="b" t="t" l="l"/>
            <a:pathLst>
              <a:path h="3747507" w="3086100">
                <a:moveTo>
                  <a:pt x="0" y="0"/>
                </a:moveTo>
                <a:lnTo>
                  <a:pt x="3086100" y="0"/>
                </a:lnTo>
                <a:lnTo>
                  <a:pt x="3086100" y="3747507"/>
                </a:lnTo>
                <a:lnTo>
                  <a:pt x="0" y="374750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1" id="11"/>
          <p:cNvSpPr txBox="true"/>
          <p:nvPr/>
        </p:nvSpPr>
        <p:spPr>
          <a:xfrm rot="0">
            <a:off x="730842" y="3614745"/>
            <a:ext cx="8208041" cy="5702883"/>
          </a:xfrm>
          <a:prstGeom prst="rect">
            <a:avLst/>
          </a:prstGeom>
        </p:spPr>
        <p:txBody>
          <a:bodyPr anchor="t" rtlCol="false" tIns="0" lIns="0" bIns="0" rIns="0">
            <a:spAutoFit/>
          </a:bodyPr>
          <a:lstStyle/>
          <a:p>
            <a:pPr algn="l" marL="651322" indent="-217107" lvl="2">
              <a:lnSpc>
                <a:spcPts val="4558"/>
              </a:lnSpc>
              <a:buFont typeface="Arial"/>
              <a:buChar char="⚬"/>
            </a:pPr>
            <a:r>
              <a:rPr lang="en-US" sz="2848" spc="-53">
                <a:solidFill>
                  <a:srgbClr val="000000"/>
                </a:solidFill>
                <a:latin typeface="Fira Sans"/>
              </a:rPr>
              <a:t> In chatgpt there will be a word limit ...we can only copy paste only 300 words at a time </a:t>
            </a:r>
          </a:p>
          <a:p>
            <a:pPr algn="l" marL="651322" indent="-217107" lvl="2">
              <a:lnSpc>
                <a:spcPts val="4558"/>
              </a:lnSpc>
            </a:pPr>
          </a:p>
          <a:p>
            <a:pPr algn="l" marL="651322" indent="-217107" lvl="2">
              <a:lnSpc>
                <a:spcPts val="4558"/>
              </a:lnSpc>
              <a:buFont typeface="Arial"/>
              <a:buChar char="⚬"/>
            </a:pPr>
            <a:r>
              <a:rPr lang="en-US" sz="2848" spc="-53">
                <a:solidFill>
                  <a:srgbClr val="000000"/>
                </a:solidFill>
                <a:latin typeface="Fira Sans"/>
              </a:rPr>
              <a:t>ChatGPT cannot directly access or interact with links that you copy and paste into the conversation. It operates based on the text input it receives and doesn't have the ability to browse the internet or access external content such as links.</a:t>
            </a:r>
          </a:p>
          <a:p>
            <a:pPr algn="ctr" marL="651322" indent="-217107" lvl="2">
              <a:lnSpc>
                <a:spcPts val="4193"/>
              </a:lnSpc>
            </a:pPr>
          </a:p>
        </p:txBody>
      </p:sp>
      <p:sp>
        <p:nvSpPr>
          <p:cNvPr name="TextBox 12" id="12"/>
          <p:cNvSpPr txBox="true"/>
          <p:nvPr/>
        </p:nvSpPr>
        <p:spPr>
          <a:xfrm rot="0">
            <a:off x="10836335" y="2944801"/>
            <a:ext cx="6717379" cy="7243121"/>
          </a:xfrm>
          <a:prstGeom prst="rect">
            <a:avLst/>
          </a:prstGeom>
        </p:spPr>
        <p:txBody>
          <a:bodyPr anchor="t" rtlCol="false" tIns="0" lIns="0" bIns="0" rIns="0">
            <a:spAutoFit/>
          </a:bodyPr>
          <a:lstStyle/>
          <a:p>
            <a:pPr algn="l" marL="587751" indent="-195917" lvl="2">
              <a:lnSpc>
                <a:spcPts val="4113"/>
              </a:lnSpc>
              <a:buFont typeface="Arial"/>
              <a:buChar char="⚬"/>
            </a:pPr>
            <a:r>
              <a:rPr lang="en-US" sz="2570" spc="-48">
                <a:solidFill>
                  <a:srgbClr val="000000"/>
                </a:solidFill>
                <a:latin typeface="Open Sans"/>
              </a:rPr>
              <a:t>Instead of copy pasting endless amount of text from stock market related articles , we can just copy paste the links in the prompt ,which eventually clears the disadvantage of word limit</a:t>
            </a:r>
          </a:p>
          <a:p>
            <a:pPr algn="l" marL="587751" indent="-195917" lvl="2">
              <a:lnSpc>
                <a:spcPts val="4113"/>
              </a:lnSpc>
            </a:pPr>
          </a:p>
          <a:p>
            <a:pPr algn="l" marL="587751" indent="-195917" lvl="2">
              <a:lnSpc>
                <a:spcPts val="4113"/>
              </a:lnSpc>
              <a:buFont typeface="Arial"/>
              <a:buChar char="⚬"/>
            </a:pPr>
            <a:r>
              <a:rPr lang="en-US" sz="2570" spc="-48">
                <a:solidFill>
                  <a:srgbClr val="000000"/>
                </a:solidFill>
                <a:latin typeface="Open Sans"/>
              </a:rPr>
              <a:t>our model can have the ability of accessing the content inside the links through internet browsing</a:t>
            </a:r>
          </a:p>
          <a:p>
            <a:pPr algn="l" marL="587751" indent="-195917" lvl="2">
              <a:lnSpc>
                <a:spcPts val="4113"/>
              </a:lnSpc>
            </a:pPr>
          </a:p>
          <a:p>
            <a:pPr algn="l" marL="587751" indent="-195917" lvl="2">
              <a:lnSpc>
                <a:spcPts val="4113"/>
              </a:lnSpc>
              <a:buFont typeface="Arial"/>
              <a:buChar char="⚬"/>
            </a:pPr>
            <a:r>
              <a:rPr lang="en-US" sz="2570" spc="-48">
                <a:solidFill>
                  <a:srgbClr val="000000"/>
                </a:solidFill>
                <a:latin typeface="Open Sans"/>
              </a:rPr>
              <a:t>one can give 3-5 links as the prompts to the model , after analyzing all the links the model will even output that particular link from which it got the output </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6AE42"/>
        </a:solidFill>
      </p:bgPr>
    </p:bg>
    <p:spTree>
      <p:nvGrpSpPr>
        <p:cNvPr id="1" name=""/>
        <p:cNvGrpSpPr/>
        <p:nvPr/>
      </p:nvGrpSpPr>
      <p:grpSpPr>
        <a:xfrm>
          <a:off x="0" y="0"/>
          <a:ext cx="0" cy="0"/>
          <a:chOff x="0" y="0"/>
          <a:chExt cx="0" cy="0"/>
        </a:xfrm>
      </p:grpSpPr>
      <p:grpSp>
        <p:nvGrpSpPr>
          <p:cNvPr name="Group 2" id="2"/>
          <p:cNvGrpSpPr/>
          <p:nvPr/>
        </p:nvGrpSpPr>
        <p:grpSpPr>
          <a:xfrm rot="0">
            <a:off x="16176828" y="941150"/>
            <a:ext cx="1392088" cy="1392088"/>
            <a:chOff x="0" y="0"/>
            <a:chExt cx="1856117" cy="1856117"/>
          </a:xfrm>
        </p:grpSpPr>
        <p:sp>
          <p:nvSpPr>
            <p:cNvPr name="Freeform 3" id="3"/>
            <p:cNvSpPr/>
            <p:nvPr/>
          </p:nvSpPr>
          <p:spPr>
            <a:xfrm flipH="false" flipV="false" rot="0">
              <a:off x="0" y="0"/>
              <a:ext cx="1856105" cy="1856105"/>
            </a:xfrm>
            <a:custGeom>
              <a:avLst/>
              <a:gdLst/>
              <a:ahLst/>
              <a:cxnLst/>
              <a:rect r="r" b="b" t="t" l="l"/>
              <a:pathLst>
                <a:path h="1856105" w="1856105">
                  <a:moveTo>
                    <a:pt x="0" y="0"/>
                  </a:moveTo>
                  <a:lnTo>
                    <a:pt x="1856105" y="0"/>
                  </a:lnTo>
                  <a:lnTo>
                    <a:pt x="1856105" y="1856105"/>
                  </a:lnTo>
                  <a:lnTo>
                    <a:pt x="0" y="1856105"/>
                  </a:lnTo>
                  <a:lnTo>
                    <a:pt x="0" y="0"/>
                  </a:lnTo>
                  <a:close/>
                </a:path>
              </a:pathLst>
            </a:custGeom>
            <a:blipFill>
              <a:blip r:embed="rId2"/>
              <a:stretch>
                <a:fillRect l="0" t="0" r="0" b="0"/>
              </a:stretch>
            </a:blipFill>
          </p:spPr>
        </p:sp>
      </p:grpSp>
      <p:sp>
        <p:nvSpPr>
          <p:cNvPr name="Freeform 4" id="4"/>
          <p:cNvSpPr/>
          <p:nvPr/>
        </p:nvSpPr>
        <p:spPr>
          <a:xfrm flipH="false" flipV="false" rot="0">
            <a:off x="2097212" y="977110"/>
            <a:ext cx="1054806" cy="1054806"/>
          </a:xfrm>
          <a:custGeom>
            <a:avLst/>
            <a:gdLst/>
            <a:ahLst/>
            <a:cxnLst/>
            <a:rect r="r" b="b" t="t" l="l"/>
            <a:pathLst>
              <a:path h="1054806" w="1054806">
                <a:moveTo>
                  <a:pt x="0" y="0"/>
                </a:moveTo>
                <a:lnTo>
                  <a:pt x="1054806" y="0"/>
                </a:lnTo>
                <a:lnTo>
                  <a:pt x="1054806" y="1054806"/>
                </a:lnTo>
                <a:lnTo>
                  <a:pt x="0" y="105480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5" id="5"/>
          <p:cNvSpPr txBox="true"/>
          <p:nvPr/>
        </p:nvSpPr>
        <p:spPr>
          <a:xfrm rot="0">
            <a:off x="3462061" y="748510"/>
            <a:ext cx="2695129" cy="1348108"/>
          </a:xfrm>
          <a:prstGeom prst="rect">
            <a:avLst/>
          </a:prstGeom>
        </p:spPr>
        <p:txBody>
          <a:bodyPr anchor="t" rtlCol="false" tIns="0" lIns="0" bIns="0" rIns="0">
            <a:spAutoFit/>
          </a:bodyPr>
          <a:lstStyle/>
          <a:p>
            <a:pPr algn="l">
              <a:lnSpc>
                <a:spcPts val="9439"/>
              </a:lnSpc>
            </a:pPr>
            <a:r>
              <a:rPr lang="en-US" sz="5899" spc="-111">
                <a:solidFill>
                  <a:srgbClr val="000000"/>
                </a:solidFill>
                <a:latin typeface="Fira Sans Bold"/>
              </a:rPr>
              <a:t>GOOGLE</a:t>
            </a:r>
          </a:p>
        </p:txBody>
      </p:sp>
      <p:sp>
        <p:nvSpPr>
          <p:cNvPr name="TextBox 6" id="6"/>
          <p:cNvSpPr txBox="true"/>
          <p:nvPr/>
        </p:nvSpPr>
        <p:spPr>
          <a:xfrm rot="0">
            <a:off x="8779446" y="1218094"/>
            <a:ext cx="1345261" cy="993115"/>
          </a:xfrm>
          <a:prstGeom prst="rect">
            <a:avLst/>
          </a:prstGeom>
        </p:spPr>
        <p:txBody>
          <a:bodyPr anchor="t" rtlCol="false" tIns="0" lIns="0" bIns="0" rIns="0">
            <a:spAutoFit/>
          </a:bodyPr>
          <a:lstStyle/>
          <a:p>
            <a:pPr algn="l">
              <a:lnSpc>
                <a:spcPts val="8319"/>
              </a:lnSpc>
            </a:pPr>
            <a:r>
              <a:rPr lang="en-US" sz="5198" spc="-97">
                <a:solidFill>
                  <a:srgbClr val="000000"/>
                </a:solidFill>
                <a:latin typeface="Fira Sans Bold"/>
              </a:rPr>
              <a:t>VS</a:t>
            </a:r>
          </a:p>
        </p:txBody>
      </p:sp>
      <p:sp>
        <p:nvSpPr>
          <p:cNvPr name="TextBox 7" id="7"/>
          <p:cNvSpPr txBox="true"/>
          <p:nvPr/>
        </p:nvSpPr>
        <p:spPr>
          <a:xfrm rot="0">
            <a:off x="11311685" y="809077"/>
            <a:ext cx="3890070" cy="1348105"/>
          </a:xfrm>
          <a:prstGeom prst="rect">
            <a:avLst/>
          </a:prstGeom>
        </p:spPr>
        <p:txBody>
          <a:bodyPr anchor="t" rtlCol="false" tIns="0" lIns="0" bIns="0" rIns="0">
            <a:spAutoFit/>
          </a:bodyPr>
          <a:lstStyle/>
          <a:p>
            <a:pPr algn="ctr">
              <a:lnSpc>
                <a:spcPts val="9440"/>
              </a:lnSpc>
            </a:pPr>
            <a:r>
              <a:rPr lang="en-US" sz="5899" spc="-111">
                <a:solidFill>
                  <a:srgbClr val="000000"/>
                </a:solidFill>
                <a:latin typeface="Fira Sans Bold"/>
              </a:rPr>
              <a:t>OUR MODEL</a:t>
            </a:r>
          </a:p>
        </p:txBody>
      </p:sp>
      <p:sp>
        <p:nvSpPr>
          <p:cNvPr name="TextBox 8" id="8"/>
          <p:cNvSpPr txBox="true"/>
          <p:nvPr/>
        </p:nvSpPr>
        <p:spPr>
          <a:xfrm rot="0">
            <a:off x="2097212" y="3105221"/>
            <a:ext cx="6682234" cy="5514976"/>
          </a:xfrm>
          <a:prstGeom prst="rect">
            <a:avLst/>
          </a:prstGeom>
        </p:spPr>
        <p:txBody>
          <a:bodyPr anchor="t" rtlCol="false" tIns="0" lIns="0" bIns="0" rIns="0">
            <a:spAutoFit/>
          </a:bodyPr>
          <a:lstStyle/>
          <a:p>
            <a:pPr algn="l" marL="685676" indent="-228559" lvl="2">
              <a:lnSpc>
                <a:spcPts val="4799"/>
              </a:lnSpc>
              <a:buFont typeface="Arial"/>
              <a:buChar char="⚬"/>
            </a:pPr>
            <a:r>
              <a:rPr lang="en-US" sz="2999" spc="-55">
                <a:solidFill>
                  <a:srgbClr val="000000"/>
                </a:solidFill>
                <a:latin typeface="Open Sans"/>
              </a:rPr>
              <a:t>Provides real-time stock quotes and financial news.</a:t>
            </a:r>
          </a:p>
          <a:p>
            <a:pPr algn="l" marL="685905" indent="-228635" lvl="2">
              <a:lnSpc>
                <a:spcPts val="4798"/>
              </a:lnSpc>
            </a:pPr>
          </a:p>
          <a:p>
            <a:pPr algn="l" marL="685800" indent="-228600" lvl="2">
              <a:lnSpc>
                <a:spcPts val="4800"/>
              </a:lnSpc>
              <a:buFont typeface="Arial"/>
              <a:buChar char="⚬"/>
            </a:pPr>
            <a:r>
              <a:rPr lang="en-US" sz="3000" spc="-56">
                <a:solidFill>
                  <a:srgbClr val="000000"/>
                </a:solidFill>
                <a:latin typeface="Open Sans"/>
              </a:rPr>
              <a:t>Offers interactive charts for technical analysis.</a:t>
            </a:r>
          </a:p>
          <a:p>
            <a:pPr algn="l" marL="685800" indent="-228600" lvl="2">
              <a:lnSpc>
                <a:spcPts val="4800"/>
              </a:lnSpc>
            </a:pPr>
          </a:p>
          <a:p>
            <a:pPr algn="l" marL="685800" indent="-228600" lvl="2">
              <a:lnSpc>
                <a:spcPts val="4800"/>
              </a:lnSpc>
              <a:buFont typeface="Arial"/>
              <a:buChar char="⚬"/>
            </a:pPr>
            <a:r>
              <a:rPr lang="en-US" sz="3000" spc="-56">
                <a:solidFill>
                  <a:srgbClr val="000000"/>
                </a:solidFill>
                <a:latin typeface="Open Sans"/>
              </a:rPr>
              <a:t> Integration with Google Sheets for custom analysis tools.</a:t>
            </a:r>
          </a:p>
          <a:p>
            <a:pPr algn="l" marL="685800" indent="-228600" lvl="2">
              <a:lnSpc>
                <a:spcPts val="4800"/>
              </a:lnSpc>
            </a:pPr>
          </a:p>
        </p:txBody>
      </p:sp>
      <p:sp>
        <p:nvSpPr>
          <p:cNvPr name="TextBox 9" id="9"/>
          <p:cNvSpPr txBox="true"/>
          <p:nvPr/>
        </p:nvSpPr>
        <p:spPr>
          <a:xfrm rot="0">
            <a:off x="11311685" y="3086171"/>
            <a:ext cx="6976315" cy="4343400"/>
          </a:xfrm>
          <a:prstGeom prst="rect">
            <a:avLst/>
          </a:prstGeom>
        </p:spPr>
        <p:txBody>
          <a:bodyPr anchor="t" rtlCol="false" tIns="0" lIns="0" bIns="0" rIns="0">
            <a:spAutoFit/>
          </a:bodyPr>
          <a:lstStyle/>
          <a:p>
            <a:pPr algn="l" marL="685800" indent="-228600" lvl="2">
              <a:lnSpc>
                <a:spcPts val="4800"/>
              </a:lnSpc>
              <a:buFont typeface="Arial"/>
              <a:buChar char="⚬"/>
            </a:pPr>
            <a:r>
              <a:rPr lang="en-US" sz="3000" spc="-56">
                <a:solidFill>
                  <a:srgbClr val="000000"/>
                </a:solidFill>
                <a:latin typeface="Open Sans"/>
              </a:rPr>
              <a:t>Advanced data analysis capabilities.</a:t>
            </a:r>
          </a:p>
          <a:p>
            <a:pPr algn="l" marL="685800" indent="-228600" lvl="2">
              <a:lnSpc>
                <a:spcPts val="4800"/>
              </a:lnSpc>
            </a:pPr>
          </a:p>
          <a:p>
            <a:pPr algn="l" marL="685800" indent="-228600" lvl="2">
              <a:lnSpc>
                <a:spcPts val="4800"/>
              </a:lnSpc>
              <a:buFont typeface="Arial"/>
              <a:buChar char="⚬"/>
            </a:pPr>
            <a:r>
              <a:rPr lang="en-US" sz="3000" spc="-56">
                <a:solidFill>
                  <a:srgbClr val="000000"/>
                </a:solidFill>
                <a:latin typeface="Open Sans"/>
              </a:rPr>
              <a:t>Predictive analytics for forecasting stock prices.</a:t>
            </a:r>
          </a:p>
          <a:p>
            <a:pPr algn="l" marL="685800" indent="-228600" lvl="2">
              <a:lnSpc>
                <a:spcPts val="4800"/>
              </a:lnSpc>
            </a:pPr>
          </a:p>
          <a:p>
            <a:pPr algn="l" marL="685800" indent="-228600" lvl="2">
              <a:lnSpc>
                <a:spcPts val="4800"/>
              </a:lnSpc>
              <a:buFont typeface="Arial"/>
              <a:buChar char="⚬"/>
            </a:pPr>
            <a:r>
              <a:rPr lang="en-US" sz="3000" spc="-56">
                <a:solidFill>
                  <a:srgbClr val="000000"/>
                </a:solidFill>
                <a:latin typeface="Open Sans"/>
              </a:rPr>
              <a:t>Sentiment analysis to gauge market sentiment.</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CDFFD8">
                <a:alpha val="100000"/>
              </a:srgbClr>
            </a:gs>
            <a:gs pos="100000">
              <a:srgbClr val="94B9FF">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3830099" y="1631834"/>
            <a:ext cx="10570653" cy="8655166"/>
            <a:chOff x="0" y="0"/>
            <a:chExt cx="14094204" cy="11540221"/>
          </a:xfrm>
        </p:grpSpPr>
        <p:sp>
          <p:nvSpPr>
            <p:cNvPr name="Freeform 3" id="3"/>
            <p:cNvSpPr/>
            <p:nvPr/>
          </p:nvSpPr>
          <p:spPr>
            <a:xfrm flipH="false" flipV="false" rot="0">
              <a:off x="0" y="0"/>
              <a:ext cx="14094206" cy="11540236"/>
            </a:xfrm>
            <a:custGeom>
              <a:avLst/>
              <a:gdLst/>
              <a:ahLst/>
              <a:cxnLst/>
              <a:rect r="r" b="b" t="t" l="l"/>
              <a:pathLst>
                <a:path h="11540236" w="14094206">
                  <a:moveTo>
                    <a:pt x="0" y="0"/>
                  </a:moveTo>
                  <a:lnTo>
                    <a:pt x="14094206" y="0"/>
                  </a:lnTo>
                  <a:lnTo>
                    <a:pt x="14094206" y="11540236"/>
                  </a:lnTo>
                  <a:lnTo>
                    <a:pt x="0" y="11540236"/>
                  </a:lnTo>
                  <a:lnTo>
                    <a:pt x="0" y="0"/>
                  </a:lnTo>
                  <a:close/>
                </a:path>
              </a:pathLst>
            </a:custGeom>
            <a:blipFill>
              <a:blip r:embed="rId2"/>
              <a:stretch>
                <a:fillRect l="0" t="0" r="0" b="0"/>
              </a:stretch>
            </a:blipFill>
          </p:spPr>
        </p:sp>
      </p:grpSp>
      <p:sp>
        <p:nvSpPr>
          <p:cNvPr name="TextBox 4" id="4"/>
          <p:cNvSpPr txBox="true"/>
          <p:nvPr/>
        </p:nvSpPr>
        <p:spPr>
          <a:xfrm rot="0">
            <a:off x="5784290" y="419125"/>
            <a:ext cx="6225201" cy="810203"/>
          </a:xfrm>
          <a:prstGeom prst="rect">
            <a:avLst/>
          </a:prstGeom>
        </p:spPr>
        <p:txBody>
          <a:bodyPr anchor="t" rtlCol="false" tIns="0" lIns="0" bIns="0" rIns="0">
            <a:spAutoFit/>
          </a:bodyPr>
          <a:lstStyle/>
          <a:p>
            <a:pPr algn="ctr">
              <a:lnSpc>
                <a:spcPts val="6879"/>
              </a:lnSpc>
            </a:pPr>
            <a:r>
              <a:rPr lang="en-US" sz="4298" spc="-80">
                <a:solidFill>
                  <a:srgbClr val="000000"/>
                </a:solidFill>
                <a:latin typeface="Fira Sans Bold"/>
              </a:rPr>
              <a:t>DATA INGESTION SYSTEMt</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EDF0F2"/>
        </a:solidFill>
      </p:bgPr>
    </p:bg>
    <p:spTree>
      <p:nvGrpSpPr>
        <p:cNvPr id="1" name=""/>
        <p:cNvGrpSpPr/>
        <p:nvPr/>
      </p:nvGrpSpPr>
      <p:grpSpPr>
        <a:xfrm>
          <a:off x="0" y="0"/>
          <a:ext cx="0" cy="0"/>
          <a:chOff x="0" y="0"/>
          <a:chExt cx="0" cy="0"/>
        </a:xfrm>
      </p:grpSpPr>
      <p:grpSp>
        <p:nvGrpSpPr>
          <p:cNvPr name="Group 2" id="2"/>
          <p:cNvGrpSpPr/>
          <p:nvPr/>
        </p:nvGrpSpPr>
        <p:grpSpPr>
          <a:xfrm rot="0">
            <a:off x="261277" y="0"/>
            <a:ext cx="17683451" cy="9946941"/>
            <a:chOff x="0" y="0"/>
            <a:chExt cx="21139535" cy="11890988"/>
          </a:xfrm>
        </p:grpSpPr>
        <p:sp>
          <p:nvSpPr>
            <p:cNvPr name="Freeform 3" id="3"/>
            <p:cNvSpPr/>
            <p:nvPr/>
          </p:nvSpPr>
          <p:spPr>
            <a:xfrm flipH="false" flipV="false" rot="0">
              <a:off x="0" y="0"/>
              <a:ext cx="21139531" cy="11891010"/>
            </a:xfrm>
            <a:custGeom>
              <a:avLst/>
              <a:gdLst/>
              <a:ahLst/>
              <a:cxnLst/>
              <a:rect r="r" b="b" t="t" l="l"/>
              <a:pathLst>
                <a:path h="11891010" w="21139531">
                  <a:moveTo>
                    <a:pt x="0" y="0"/>
                  </a:moveTo>
                  <a:lnTo>
                    <a:pt x="21139531" y="0"/>
                  </a:lnTo>
                  <a:lnTo>
                    <a:pt x="21139531" y="11891010"/>
                  </a:lnTo>
                  <a:lnTo>
                    <a:pt x="0" y="11891010"/>
                  </a:lnTo>
                  <a:lnTo>
                    <a:pt x="0" y="0"/>
                  </a:lnTo>
                  <a:close/>
                </a:path>
              </a:pathLst>
            </a:custGeom>
            <a:blipFill>
              <a:blip r:embed="rId2"/>
              <a:stretch>
                <a:fillRect l="0" t="0" r="0" b="0"/>
              </a:stretch>
            </a:blipFill>
          </p:spPr>
        </p:sp>
      </p:grpSp>
      <p:sp>
        <p:nvSpPr>
          <p:cNvPr name="Freeform 4" id="4"/>
          <p:cNvSpPr/>
          <p:nvPr/>
        </p:nvSpPr>
        <p:spPr>
          <a:xfrm flipH="false" flipV="false" rot="0">
            <a:off x="13896418" y="5712767"/>
            <a:ext cx="2416369" cy="3545533"/>
          </a:xfrm>
          <a:custGeom>
            <a:avLst/>
            <a:gdLst/>
            <a:ahLst/>
            <a:cxnLst/>
            <a:rect r="r" b="b" t="t" l="l"/>
            <a:pathLst>
              <a:path h="3545533" w="2416369">
                <a:moveTo>
                  <a:pt x="0" y="0"/>
                </a:moveTo>
                <a:lnTo>
                  <a:pt x="2416369" y="0"/>
                </a:lnTo>
                <a:lnTo>
                  <a:pt x="2416369" y="3545533"/>
                </a:lnTo>
                <a:lnTo>
                  <a:pt x="0" y="354553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5" id="5"/>
          <p:cNvGrpSpPr/>
          <p:nvPr/>
        </p:nvGrpSpPr>
        <p:grpSpPr>
          <a:xfrm rot="0">
            <a:off x="13896418" y="5405909"/>
            <a:ext cx="3715907" cy="3386121"/>
            <a:chOff x="0" y="0"/>
            <a:chExt cx="4954543" cy="4514828"/>
          </a:xfrm>
        </p:grpSpPr>
        <p:sp>
          <p:nvSpPr>
            <p:cNvPr name="Freeform 6" id="6"/>
            <p:cNvSpPr/>
            <p:nvPr/>
          </p:nvSpPr>
          <p:spPr>
            <a:xfrm flipH="false" flipV="false" rot="0">
              <a:off x="0" y="0"/>
              <a:ext cx="4954524" cy="4514850"/>
            </a:xfrm>
            <a:custGeom>
              <a:avLst/>
              <a:gdLst/>
              <a:ahLst/>
              <a:cxnLst/>
              <a:rect r="r" b="b" t="t" l="l"/>
              <a:pathLst>
                <a:path h="4514850" w="4954524">
                  <a:moveTo>
                    <a:pt x="0" y="0"/>
                  </a:moveTo>
                  <a:lnTo>
                    <a:pt x="4954524" y="0"/>
                  </a:lnTo>
                  <a:lnTo>
                    <a:pt x="4954524" y="4514850"/>
                  </a:lnTo>
                  <a:lnTo>
                    <a:pt x="0" y="4514850"/>
                  </a:lnTo>
                  <a:lnTo>
                    <a:pt x="0" y="0"/>
                  </a:lnTo>
                  <a:close/>
                </a:path>
              </a:pathLst>
            </a:custGeom>
            <a:blipFill>
              <a:blip r:embed="rId5"/>
              <a:stretch>
                <a:fillRect l="-11261" t="0" r="-11261" b="0"/>
              </a:stretch>
            </a:blipFill>
          </p:spPr>
        </p:sp>
      </p:gr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5DE0E6">
                <a:alpha val="100000"/>
              </a:srgbClr>
            </a:gs>
            <a:gs pos="100000">
              <a:srgbClr val="004AAD">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5286021" y="2246040"/>
            <a:ext cx="9439513" cy="7831502"/>
            <a:chOff x="0" y="0"/>
            <a:chExt cx="12586017" cy="10442002"/>
          </a:xfrm>
        </p:grpSpPr>
        <p:sp>
          <p:nvSpPr>
            <p:cNvPr name="Freeform 3" id="3"/>
            <p:cNvSpPr/>
            <p:nvPr/>
          </p:nvSpPr>
          <p:spPr>
            <a:xfrm flipH="false" flipV="false" rot="0">
              <a:off x="0" y="0"/>
              <a:ext cx="10714741" cy="10442002"/>
            </a:xfrm>
            <a:custGeom>
              <a:avLst/>
              <a:gdLst/>
              <a:ahLst/>
              <a:cxnLst/>
              <a:rect r="r" b="b" t="t" l="l"/>
              <a:pathLst>
                <a:path h="10442002" w="10714741">
                  <a:moveTo>
                    <a:pt x="0" y="0"/>
                  </a:moveTo>
                  <a:lnTo>
                    <a:pt x="10714741" y="0"/>
                  </a:lnTo>
                  <a:lnTo>
                    <a:pt x="10714741" y="10442002"/>
                  </a:lnTo>
                  <a:lnTo>
                    <a:pt x="0" y="1044200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705837" y="197965"/>
              <a:ext cx="10008904" cy="1063582"/>
            </a:xfrm>
            <a:prstGeom prst="rect">
              <a:avLst/>
            </a:prstGeom>
          </p:spPr>
          <p:txBody>
            <a:bodyPr anchor="t" rtlCol="false" tIns="0" lIns="0" bIns="0" rIns="0">
              <a:spAutoFit/>
            </a:bodyPr>
            <a:lstStyle/>
            <a:p>
              <a:pPr algn="ctr">
                <a:lnSpc>
                  <a:spcPts val="7199"/>
                </a:lnSpc>
              </a:pPr>
              <a:r>
                <a:rPr lang="en-US" sz="4498" spc="-84">
                  <a:solidFill>
                    <a:srgbClr val="000000"/>
                  </a:solidFill>
                  <a:latin typeface="Open Sans Bold"/>
                </a:rPr>
                <a:t>DATA LOADING</a:t>
              </a:r>
            </a:p>
          </p:txBody>
        </p:sp>
        <p:sp>
          <p:nvSpPr>
            <p:cNvPr name="TextBox 5" id="5"/>
            <p:cNvSpPr txBox="true"/>
            <p:nvPr/>
          </p:nvSpPr>
          <p:spPr>
            <a:xfrm rot="0">
              <a:off x="0" y="6605072"/>
              <a:ext cx="12200551" cy="1063582"/>
            </a:xfrm>
            <a:prstGeom prst="rect">
              <a:avLst/>
            </a:prstGeom>
          </p:spPr>
          <p:txBody>
            <a:bodyPr anchor="t" rtlCol="false" tIns="0" lIns="0" bIns="0" rIns="0">
              <a:spAutoFit/>
            </a:bodyPr>
            <a:lstStyle/>
            <a:p>
              <a:pPr algn="ctr">
                <a:lnSpc>
                  <a:spcPts val="7199"/>
                </a:lnSpc>
              </a:pPr>
              <a:r>
                <a:rPr lang="en-US" sz="4498" spc="-84">
                  <a:solidFill>
                    <a:srgbClr val="000000"/>
                  </a:solidFill>
                  <a:latin typeface="Open Sans Bold"/>
                </a:rPr>
                <a:t>VECTOR STORAGE</a:t>
              </a:r>
            </a:p>
          </p:txBody>
        </p:sp>
        <p:sp>
          <p:nvSpPr>
            <p:cNvPr name="TextBox 6" id="6"/>
            <p:cNvSpPr txBox="true"/>
            <p:nvPr/>
          </p:nvSpPr>
          <p:spPr>
            <a:xfrm rot="0">
              <a:off x="2804612" y="4363980"/>
              <a:ext cx="6555423" cy="1766312"/>
            </a:xfrm>
            <a:prstGeom prst="rect">
              <a:avLst/>
            </a:prstGeom>
          </p:spPr>
          <p:txBody>
            <a:bodyPr anchor="t" rtlCol="false" tIns="0" lIns="0" bIns="0" rIns="0">
              <a:spAutoFit/>
            </a:bodyPr>
            <a:lstStyle/>
            <a:p>
              <a:pPr algn="ctr">
                <a:lnSpc>
                  <a:spcPts val="5599"/>
                </a:lnSpc>
              </a:pPr>
              <a:r>
                <a:rPr lang="en-US" sz="3498" spc="-65">
                  <a:solidFill>
                    <a:srgbClr val="000000"/>
                  </a:solidFill>
                  <a:latin typeface="Open Sans Bold"/>
                </a:rPr>
                <a:t>EMBEDDING GENERATION</a:t>
              </a:r>
            </a:p>
          </p:txBody>
        </p:sp>
        <p:sp>
          <p:nvSpPr>
            <p:cNvPr name="TextBox 7" id="7"/>
            <p:cNvSpPr txBox="true"/>
            <p:nvPr/>
          </p:nvSpPr>
          <p:spPr>
            <a:xfrm rot="0">
              <a:off x="2804612" y="2409037"/>
              <a:ext cx="6258259" cy="1132586"/>
            </a:xfrm>
            <a:prstGeom prst="rect">
              <a:avLst/>
            </a:prstGeom>
          </p:spPr>
          <p:txBody>
            <a:bodyPr anchor="t" rtlCol="false" tIns="0" lIns="0" bIns="0" rIns="0">
              <a:spAutoFit/>
            </a:bodyPr>
            <a:lstStyle/>
            <a:p>
              <a:pPr algn="ctr">
                <a:lnSpc>
                  <a:spcPts val="7519"/>
                </a:lnSpc>
              </a:pPr>
              <a:r>
                <a:rPr lang="en-US" sz="4698" spc="-88">
                  <a:solidFill>
                    <a:srgbClr val="000000"/>
                  </a:solidFill>
                  <a:latin typeface="Open Sans Bold"/>
                </a:rPr>
                <a:t>TEXT SPLITTING</a:t>
              </a:r>
            </a:p>
          </p:txBody>
        </p:sp>
        <p:sp>
          <p:nvSpPr>
            <p:cNvPr name="TextBox 8" id="8"/>
            <p:cNvSpPr txBox="true"/>
            <p:nvPr/>
          </p:nvSpPr>
          <p:spPr>
            <a:xfrm rot="0">
              <a:off x="385466" y="8937052"/>
              <a:ext cx="12200551" cy="854664"/>
            </a:xfrm>
            <a:prstGeom prst="rect">
              <a:avLst/>
            </a:prstGeom>
          </p:spPr>
          <p:txBody>
            <a:bodyPr anchor="t" rtlCol="false" tIns="0" lIns="0" bIns="0" rIns="0">
              <a:spAutoFit/>
            </a:bodyPr>
            <a:lstStyle/>
            <a:p>
              <a:pPr algn="ctr">
                <a:lnSpc>
                  <a:spcPts val="5759"/>
                </a:lnSpc>
              </a:pPr>
              <a:r>
                <a:rPr lang="en-US" sz="3598" spc="-67">
                  <a:solidFill>
                    <a:srgbClr val="000000"/>
                  </a:solidFill>
                  <a:latin typeface="Open Sans Bold"/>
                </a:rPr>
                <a:t>ANSWERING QUESTIONS</a:t>
              </a:r>
            </a:p>
          </p:txBody>
        </p:sp>
      </p:grpSp>
      <p:sp>
        <p:nvSpPr>
          <p:cNvPr name="TextBox 9" id="9"/>
          <p:cNvSpPr txBox="true"/>
          <p:nvPr/>
        </p:nvSpPr>
        <p:spPr>
          <a:xfrm rot="0">
            <a:off x="6500990" y="311147"/>
            <a:ext cx="5286021" cy="1035025"/>
          </a:xfrm>
          <a:prstGeom prst="rect">
            <a:avLst/>
          </a:prstGeom>
        </p:spPr>
        <p:txBody>
          <a:bodyPr anchor="t" rtlCol="false" tIns="0" lIns="0" bIns="0" rIns="0">
            <a:spAutoFit/>
          </a:bodyPr>
          <a:lstStyle/>
          <a:p>
            <a:pPr algn="ctr">
              <a:lnSpc>
                <a:spcPts val="8799"/>
              </a:lnSpc>
            </a:pPr>
            <a:r>
              <a:rPr lang="en-US" sz="5498" spc="-103">
                <a:solidFill>
                  <a:srgbClr val="000000"/>
                </a:solidFill>
                <a:latin typeface="Open Sans Bold"/>
              </a:rPr>
              <a:t>ARCHITECTURE</a:t>
            </a:r>
          </a:p>
        </p:txBody>
      </p:sp>
      <p:sp>
        <p:nvSpPr>
          <p:cNvPr name="TextBox 10" id="10"/>
          <p:cNvSpPr txBox="true"/>
          <p:nvPr/>
        </p:nvSpPr>
        <p:spPr>
          <a:xfrm rot="0">
            <a:off x="5974469" y="3919347"/>
            <a:ext cx="348487" cy="944390"/>
          </a:xfrm>
          <a:prstGeom prst="rect">
            <a:avLst/>
          </a:prstGeom>
        </p:spPr>
        <p:txBody>
          <a:bodyPr anchor="t" rtlCol="false" tIns="0" lIns="0" bIns="0" rIns="0">
            <a:spAutoFit/>
          </a:bodyPr>
          <a:lstStyle/>
          <a:p>
            <a:pPr algn="ctr">
              <a:lnSpc>
                <a:spcPts val="7939"/>
              </a:lnSpc>
              <a:spcBef>
                <a:spcPct val="0"/>
              </a:spcBef>
            </a:pPr>
            <a:r>
              <a:rPr lang="en-US" sz="4961" spc="-92">
                <a:solidFill>
                  <a:srgbClr val="000000"/>
                </a:solidFill>
                <a:latin typeface="Open Sans Bold"/>
              </a:rPr>
              <a:t>2</a:t>
            </a:r>
          </a:p>
        </p:txBody>
      </p:sp>
      <p:sp>
        <p:nvSpPr>
          <p:cNvPr name="TextBox 11" id="11"/>
          <p:cNvSpPr txBox="true"/>
          <p:nvPr/>
        </p:nvSpPr>
        <p:spPr>
          <a:xfrm rot="0">
            <a:off x="5402683" y="8791304"/>
            <a:ext cx="1492060" cy="916033"/>
          </a:xfrm>
          <a:prstGeom prst="rect">
            <a:avLst/>
          </a:prstGeom>
        </p:spPr>
        <p:txBody>
          <a:bodyPr anchor="t" rtlCol="false" tIns="0" lIns="0" bIns="0" rIns="0">
            <a:spAutoFit/>
          </a:bodyPr>
          <a:lstStyle/>
          <a:p>
            <a:pPr algn="ctr">
              <a:lnSpc>
                <a:spcPts val="7745"/>
              </a:lnSpc>
              <a:spcBef>
                <a:spcPct val="0"/>
              </a:spcBef>
            </a:pPr>
            <a:r>
              <a:rPr lang="en-US" sz="4840" spc="-90">
                <a:solidFill>
                  <a:srgbClr val="000000"/>
                </a:solidFill>
                <a:latin typeface="Open Sans Bold"/>
              </a:rPr>
              <a:t>5</a:t>
            </a:r>
          </a:p>
        </p:txBody>
      </p:sp>
      <p:sp>
        <p:nvSpPr>
          <p:cNvPr name="TextBox 12" id="12"/>
          <p:cNvSpPr txBox="true"/>
          <p:nvPr/>
        </p:nvSpPr>
        <p:spPr>
          <a:xfrm rot="0">
            <a:off x="5974469" y="2369865"/>
            <a:ext cx="344091" cy="922590"/>
          </a:xfrm>
          <a:prstGeom prst="rect">
            <a:avLst/>
          </a:prstGeom>
        </p:spPr>
        <p:txBody>
          <a:bodyPr anchor="t" rtlCol="false" tIns="0" lIns="0" bIns="0" rIns="0">
            <a:spAutoFit/>
          </a:bodyPr>
          <a:lstStyle/>
          <a:p>
            <a:pPr algn="ctr">
              <a:lnSpc>
                <a:spcPts val="7839"/>
              </a:lnSpc>
              <a:spcBef>
                <a:spcPct val="0"/>
              </a:spcBef>
            </a:pPr>
            <a:r>
              <a:rPr lang="en-US" sz="4898" spc="-91">
                <a:solidFill>
                  <a:srgbClr val="000000"/>
                </a:solidFill>
                <a:latin typeface="Open Sans Bold"/>
              </a:rPr>
              <a:t>1</a:t>
            </a:r>
          </a:p>
        </p:txBody>
      </p:sp>
      <p:sp>
        <p:nvSpPr>
          <p:cNvPr name="TextBox 13" id="13"/>
          <p:cNvSpPr txBox="true"/>
          <p:nvPr/>
        </p:nvSpPr>
        <p:spPr>
          <a:xfrm rot="0">
            <a:off x="5286021" y="5501913"/>
            <a:ext cx="1492060" cy="916033"/>
          </a:xfrm>
          <a:prstGeom prst="rect">
            <a:avLst/>
          </a:prstGeom>
        </p:spPr>
        <p:txBody>
          <a:bodyPr anchor="t" rtlCol="false" tIns="0" lIns="0" bIns="0" rIns="0">
            <a:spAutoFit/>
          </a:bodyPr>
          <a:lstStyle/>
          <a:p>
            <a:pPr algn="ctr">
              <a:lnSpc>
                <a:spcPts val="7745"/>
              </a:lnSpc>
              <a:spcBef>
                <a:spcPct val="0"/>
              </a:spcBef>
            </a:pPr>
            <a:r>
              <a:rPr lang="en-US" sz="4840" spc="-90">
                <a:solidFill>
                  <a:srgbClr val="000000"/>
                </a:solidFill>
                <a:latin typeface="Open Sans Bold"/>
              </a:rPr>
              <a:t>3</a:t>
            </a:r>
          </a:p>
        </p:txBody>
      </p:sp>
      <p:sp>
        <p:nvSpPr>
          <p:cNvPr name="TextBox 14" id="14"/>
          <p:cNvSpPr txBox="true"/>
          <p:nvPr/>
        </p:nvSpPr>
        <p:spPr>
          <a:xfrm rot="0">
            <a:off x="5400485" y="7237096"/>
            <a:ext cx="1492060" cy="916033"/>
          </a:xfrm>
          <a:prstGeom prst="rect">
            <a:avLst/>
          </a:prstGeom>
        </p:spPr>
        <p:txBody>
          <a:bodyPr anchor="t" rtlCol="false" tIns="0" lIns="0" bIns="0" rIns="0">
            <a:spAutoFit/>
          </a:bodyPr>
          <a:lstStyle/>
          <a:p>
            <a:pPr algn="ctr">
              <a:lnSpc>
                <a:spcPts val="7745"/>
              </a:lnSpc>
              <a:spcBef>
                <a:spcPct val="0"/>
              </a:spcBef>
            </a:pPr>
            <a:r>
              <a:rPr lang="en-US" sz="4840" spc="-90">
                <a:solidFill>
                  <a:srgbClr val="000000"/>
                </a:solidFill>
                <a:latin typeface="Open Sans Bold"/>
              </a:rPr>
              <a:t>4</a:t>
            </a:r>
          </a:p>
        </p:txBody>
      </p:sp>
    </p:spTree>
  </p:cSld>
  <p:clrMapOvr>
    <a:masterClrMapping/>
  </p:clrMapOvr>
</p:sld>
</file>

<file path=ppt/slides/slide15.xml><?xml version="1.0" encoding="utf-8"?>
<p:sld xmlns:p="http://schemas.openxmlformats.org/presentationml/2006/main" xmlns:a="http://schemas.openxmlformats.org/drawingml/2006/main">
  <p:cSld>
    <p:bg>
      <p:bgPr>
        <a:gradFill rotWithShape="true">
          <a:gsLst>
            <a:gs pos="0">
              <a:srgbClr val="5DE0E6">
                <a:alpha val="100000"/>
              </a:srgbClr>
            </a:gs>
            <a:gs pos="100000">
              <a:srgbClr val="004AAD">
                <a:alpha val="100000"/>
              </a:srgbClr>
            </a:gs>
          </a:gsLst>
          <a:lin ang="0"/>
        </a:gradFill>
      </p:bgPr>
    </p:bg>
    <p:spTree>
      <p:nvGrpSpPr>
        <p:cNvPr id="1" name=""/>
        <p:cNvGrpSpPr/>
        <p:nvPr/>
      </p:nvGrpSpPr>
      <p:grpSpPr>
        <a:xfrm>
          <a:off x="0" y="0"/>
          <a:ext cx="0" cy="0"/>
          <a:chOff x="0" y="0"/>
          <a:chExt cx="0" cy="0"/>
        </a:xfrm>
      </p:grpSpPr>
      <p:sp>
        <p:nvSpPr>
          <p:cNvPr name="TextBox 2" id="2"/>
          <p:cNvSpPr txBox="true"/>
          <p:nvPr/>
        </p:nvSpPr>
        <p:spPr>
          <a:xfrm rot="0">
            <a:off x="408217" y="713939"/>
            <a:ext cx="7630244" cy="1108714"/>
          </a:xfrm>
          <a:prstGeom prst="rect">
            <a:avLst/>
          </a:prstGeom>
        </p:spPr>
        <p:txBody>
          <a:bodyPr anchor="t" rtlCol="false" tIns="0" lIns="0" bIns="0" rIns="0">
            <a:spAutoFit/>
          </a:bodyPr>
          <a:lstStyle/>
          <a:p>
            <a:pPr algn="ctr">
              <a:lnSpc>
                <a:spcPts val="7678"/>
              </a:lnSpc>
            </a:pPr>
            <a:r>
              <a:rPr lang="en-US" sz="4798" spc="-90">
                <a:solidFill>
                  <a:srgbClr val="000000"/>
                </a:solidFill>
                <a:latin typeface="Fira Sans Bold"/>
              </a:rPr>
              <a:t>Hardware  Requirements</a:t>
            </a:r>
          </a:p>
        </p:txBody>
      </p:sp>
      <p:sp>
        <p:nvSpPr>
          <p:cNvPr name="TextBox 3" id="3"/>
          <p:cNvSpPr txBox="true"/>
          <p:nvPr/>
        </p:nvSpPr>
        <p:spPr>
          <a:xfrm rot="0">
            <a:off x="10529177" y="680918"/>
            <a:ext cx="6610231" cy="1141734"/>
          </a:xfrm>
          <a:prstGeom prst="rect">
            <a:avLst/>
          </a:prstGeom>
        </p:spPr>
        <p:txBody>
          <a:bodyPr anchor="t" rtlCol="false" tIns="0" lIns="0" bIns="0" rIns="0">
            <a:spAutoFit/>
          </a:bodyPr>
          <a:lstStyle/>
          <a:p>
            <a:pPr algn="ctr">
              <a:lnSpc>
                <a:spcPts val="7839"/>
              </a:lnSpc>
            </a:pPr>
            <a:r>
              <a:rPr lang="en-US" sz="4898" spc="-92">
                <a:solidFill>
                  <a:srgbClr val="000000"/>
                </a:solidFill>
                <a:latin typeface="Fira Sans Bold"/>
              </a:rPr>
              <a:t>Software  Requirements</a:t>
            </a:r>
          </a:p>
        </p:txBody>
      </p:sp>
      <p:sp>
        <p:nvSpPr>
          <p:cNvPr name="TextBox 4" id="4"/>
          <p:cNvSpPr txBox="true"/>
          <p:nvPr/>
        </p:nvSpPr>
        <p:spPr>
          <a:xfrm rot="0">
            <a:off x="10919349" y="2446774"/>
            <a:ext cx="7102078" cy="7304555"/>
          </a:xfrm>
          <a:prstGeom prst="rect">
            <a:avLst/>
          </a:prstGeom>
        </p:spPr>
        <p:txBody>
          <a:bodyPr anchor="t" rtlCol="false" tIns="0" lIns="0" bIns="0" rIns="0">
            <a:spAutoFit/>
          </a:bodyPr>
          <a:lstStyle/>
          <a:p>
            <a:pPr algn="l" marL="905085" indent="-301695" lvl="2">
              <a:lnSpc>
                <a:spcPts val="6334"/>
              </a:lnSpc>
              <a:buFont typeface="Arial"/>
              <a:buChar char="⚬"/>
            </a:pPr>
            <a:r>
              <a:rPr lang="en-US" sz="3959" spc="-75">
                <a:solidFill>
                  <a:srgbClr val="FBFBF9"/>
                </a:solidFill>
                <a:latin typeface="Fira Sans"/>
              </a:rPr>
              <a:t>langchain</a:t>
            </a:r>
          </a:p>
          <a:p>
            <a:pPr algn="l" marL="905085" indent="-301695" lvl="2">
              <a:lnSpc>
                <a:spcPts val="6334"/>
              </a:lnSpc>
              <a:buFont typeface="Arial"/>
              <a:buChar char="⚬"/>
            </a:pPr>
            <a:r>
              <a:rPr lang="en-US" sz="3959" spc="-75">
                <a:solidFill>
                  <a:srgbClr val="FBFBF9"/>
                </a:solidFill>
                <a:latin typeface="Fira Sans"/>
              </a:rPr>
              <a:t>openai</a:t>
            </a:r>
          </a:p>
          <a:p>
            <a:pPr algn="l" marL="905085" indent="-301695" lvl="2">
              <a:lnSpc>
                <a:spcPts val="6334"/>
              </a:lnSpc>
              <a:buFont typeface="Arial"/>
              <a:buChar char="⚬"/>
            </a:pPr>
            <a:r>
              <a:rPr lang="en-US" sz="3959" spc="-75">
                <a:solidFill>
                  <a:srgbClr val="FBFBF9"/>
                </a:solidFill>
                <a:latin typeface="Fira Sans"/>
              </a:rPr>
              <a:t>streamlit</a:t>
            </a:r>
          </a:p>
          <a:p>
            <a:pPr algn="l" marL="905085" indent="-301695" lvl="2">
              <a:lnSpc>
                <a:spcPts val="6334"/>
              </a:lnSpc>
              <a:buFont typeface="Arial"/>
              <a:buChar char="⚬"/>
            </a:pPr>
            <a:r>
              <a:rPr lang="en-US" sz="3959" spc="-75">
                <a:solidFill>
                  <a:srgbClr val="FBFBF9"/>
                </a:solidFill>
                <a:latin typeface="Fira Sans"/>
              </a:rPr>
              <a:t>unstructured</a:t>
            </a:r>
          </a:p>
          <a:p>
            <a:pPr algn="l" marL="905085" indent="-301695" lvl="2">
              <a:lnSpc>
                <a:spcPts val="6334"/>
              </a:lnSpc>
              <a:buFont typeface="Arial"/>
              <a:buChar char="⚬"/>
            </a:pPr>
            <a:r>
              <a:rPr lang="en-US" sz="3959" spc="-75">
                <a:solidFill>
                  <a:srgbClr val="FBFBF9"/>
                </a:solidFill>
                <a:latin typeface="Fira Sans"/>
              </a:rPr>
              <a:t>tiktoken==0.4.0</a:t>
            </a:r>
          </a:p>
          <a:p>
            <a:pPr algn="l" marL="905085" indent="-301695" lvl="2">
              <a:lnSpc>
                <a:spcPts val="6334"/>
              </a:lnSpc>
              <a:buFont typeface="Arial"/>
              <a:buChar char="⚬"/>
            </a:pPr>
            <a:r>
              <a:rPr lang="en-US" sz="3959" spc="-75">
                <a:solidFill>
                  <a:srgbClr val="FBFBF9"/>
                </a:solidFill>
                <a:latin typeface="Fira Sans"/>
              </a:rPr>
              <a:t>faiss-cpu==1.7.4</a:t>
            </a:r>
          </a:p>
          <a:p>
            <a:pPr algn="l" marL="905085" indent="-301695" lvl="2">
              <a:lnSpc>
                <a:spcPts val="6334"/>
              </a:lnSpc>
              <a:buFont typeface="Arial"/>
              <a:buChar char="⚬"/>
            </a:pPr>
            <a:r>
              <a:rPr lang="en-US" sz="3959" spc="-75">
                <a:solidFill>
                  <a:srgbClr val="FBFBF9"/>
                </a:solidFill>
                <a:latin typeface="Fira Sans"/>
              </a:rPr>
              <a:t>libmagic==1.0</a:t>
            </a:r>
          </a:p>
          <a:p>
            <a:pPr algn="l" marL="905085" indent="-301695" lvl="2">
              <a:lnSpc>
                <a:spcPts val="6334"/>
              </a:lnSpc>
              <a:buFont typeface="Arial"/>
              <a:buChar char="⚬"/>
            </a:pPr>
            <a:r>
              <a:rPr lang="en-US" sz="3959" spc="-75">
                <a:solidFill>
                  <a:srgbClr val="FBFBF9"/>
                </a:solidFill>
                <a:latin typeface="Fira Sans"/>
              </a:rPr>
              <a:t>python-magic==0.4.27</a:t>
            </a:r>
          </a:p>
          <a:p>
            <a:pPr algn="l" marL="905085" indent="-301695" lvl="2">
              <a:lnSpc>
                <a:spcPts val="6334"/>
              </a:lnSpc>
              <a:buFont typeface="Arial"/>
              <a:buChar char="⚬"/>
            </a:pPr>
            <a:r>
              <a:rPr lang="en-US" sz="3959" spc="-75">
                <a:solidFill>
                  <a:srgbClr val="FBFBF9"/>
                </a:solidFill>
                <a:latin typeface="Fira Sans"/>
              </a:rPr>
              <a:t>python-magic-bin==0.4.14</a:t>
            </a:r>
          </a:p>
        </p:txBody>
      </p:sp>
      <p:sp>
        <p:nvSpPr>
          <p:cNvPr name="TextBox 5" id="5"/>
          <p:cNvSpPr txBox="true"/>
          <p:nvPr/>
        </p:nvSpPr>
        <p:spPr>
          <a:xfrm rot="0">
            <a:off x="0" y="2314774"/>
            <a:ext cx="8038461" cy="5999938"/>
          </a:xfrm>
          <a:prstGeom prst="rect">
            <a:avLst/>
          </a:prstGeom>
        </p:spPr>
        <p:txBody>
          <a:bodyPr anchor="t" rtlCol="false" tIns="0" lIns="0" bIns="0" rIns="0">
            <a:spAutoFit/>
          </a:bodyPr>
          <a:lstStyle/>
          <a:p>
            <a:pPr algn="ctr">
              <a:lnSpc>
                <a:spcPts val="6152"/>
              </a:lnSpc>
            </a:pPr>
          </a:p>
          <a:p>
            <a:pPr algn="l" marL="980070" indent="-326690" lvl="2">
              <a:lnSpc>
                <a:spcPts val="6860"/>
              </a:lnSpc>
              <a:buFont typeface="Arial"/>
              <a:buChar char="⚬"/>
            </a:pPr>
            <a:r>
              <a:rPr lang="en-US" sz="4287" spc="-81">
                <a:solidFill>
                  <a:srgbClr val="FFFFFF"/>
                </a:solidFill>
                <a:latin typeface="Fira Sans"/>
              </a:rPr>
              <a:t>Processor : &gt;i3 configuration</a:t>
            </a:r>
          </a:p>
          <a:p>
            <a:pPr algn="l" marL="980070" indent="-326690" lvl="2">
              <a:lnSpc>
                <a:spcPts val="6860"/>
              </a:lnSpc>
              <a:buFont typeface="Arial"/>
              <a:buChar char="⚬"/>
            </a:pPr>
            <a:r>
              <a:rPr lang="en-US" sz="4287" spc="-81">
                <a:solidFill>
                  <a:srgbClr val="FFFFFF"/>
                </a:solidFill>
                <a:latin typeface="Fira Sans"/>
              </a:rPr>
              <a:t>Installed RAM :&gt;8.00 GB (7.84 GB usable)</a:t>
            </a:r>
          </a:p>
          <a:p>
            <a:pPr algn="l" marL="980070" indent="-326690" lvl="2">
              <a:lnSpc>
                <a:spcPts val="6860"/>
              </a:lnSpc>
              <a:buFont typeface="Arial"/>
              <a:buChar char="⚬"/>
            </a:pPr>
            <a:r>
              <a:rPr lang="en-US" sz="4287" spc="-81">
                <a:solidFill>
                  <a:srgbClr val="FFFFFF"/>
                </a:solidFill>
                <a:latin typeface="Fira Sans"/>
              </a:rPr>
              <a:t>System type: 64-bit operating system, x64-based processor</a:t>
            </a:r>
          </a:p>
          <a:p>
            <a:pPr algn="l" marL="980070" indent="-326690" lvl="2">
              <a:lnSpc>
                <a:spcPts val="6860"/>
              </a:lnSpc>
            </a:pP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000063"/>
        </a:solidFill>
      </p:bgPr>
    </p:bg>
    <p:spTree>
      <p:nvGrpSpPr>
        <p:cNvPr id="1" name=""/>
        <p:cNvGrpSpPr/>
        <p:nvPr/>
      </p:nvGrpSpPr>
      <p:grpSpPr>
        <a:xfrm>
          <a:off x="0" y="0"/>
          <a:ext cx="0" cy="0"/>
          <a:chOff x="0" y="0"/>
          <a:chExt cx="0" cy="0"/>
        </a:xfrm>
      </p:grpSpPr>
      <p:graphicFrame>
        <p:nvGraphicFramePr>
          <p:cNvPr name="Table 2" id="2"/>
          <p:cNvGraphicFramePr>
            <a:graphicFrameLocks noGrp="true"/>
          </p:cNvGraphicFramePr>
          <p:nvPr/>
        </p:nvGraphicFramePr>
        <p:xfrm>
          <a:off x="7432282" y="-23536"/>
          <a:ext cx="3619500" cy="10299700"/>
        </p:xfrm>
        <a:graphic>
          <a:graphicData uri="http://schemas.openxmlformats.org/drawingml/2006/table">
            <a:tbl>
              <a:tblPr/>
              <a:tblGrid>
                <a:gridCol w="3619500"/>
              </a:tblGrid>
              <a:tr h="10299700">
                <a:tc>
                  <a:txBody>
                    <a:bodyPr anchor="t" rtlCol="false"/>
                    <a:lstStyle/>
                    <a:p>
                      <a:pPr algn="ctr">
                        <a:lnSpc>
                          <a:spcPts val="3149"/>
                        </a:lnSpc>
                        <a:defRPr/>
                      </a:pPr>
                      <a:endParaRPr lang="en-US" sz="1100"/>
                    </a:p>
                    <a:p>
                      <a:pPr algn="ctr">
                        <a:lnSpc>
                          <a:spcPts val="3149"/>
                        </a:lnSpc>
                      </a:pPr>
                    </a:p>
                    <a:p>
                      <a:pPr algn="ctr">
                        <a:lnSpc>
                          <a:spcPts val="3149"/>
                        </a:lnSpc>
                      </a:pPr>
                    </a:p>
                    <a:p>
                      <a:pPr algn="ctr">
                        <a:lnSpc>
                          <a:spcPts val="3149"/>
                        </a:lnSpc>
                      </a:pPr>
                    </a:p>
                    <a:p>
                      <a:pPr algn="ctr">
                        <a:lnSpc>
                          <a:spcPts val="3149"/>
                        </a:lnSpc>
                      </a:pPr>
                    </a:p>
                    <a:p>
                      <a:pPr algn="ctr">
                        <a:lnSpc>
                          <a:spcPts val="3149"/>
                        </a:lnSpc>
                      </a:pPr>
                    </a:p>
                    <a:p>
                      <a:pPr algn="ctr">
                        <a:lnSpc>
                          <a:spcPts val="3149"/>
                        </a:lnSpc>
                      </a:pPr>
                    </a:p>
                    <a:p>
                      <a:pPr algn="ctr">
                        <a:lnSpc>
                          <a:spcPts val="3149"/>
                        </a:lnSpc>
                      </a:pPr>
                    </a:p>
                    <a:p>
                      <a:pPr algn="ctr">
                        <a:lnSpc>
                          <a:spcPts val="3149"/>
                        </a:lnSpc>
                      </a:pPr>
                    </a:p>
                    <a:p>
                      <a:pPr algn="ctr">
                        <a:lnSpc>
                          <a:spcPts val="3149"/>
                        </a:lnSpc>
                      </a:pPr>
                    </a:p>
                    <a:p>
                      <a:pPr algn="ctr">
                        <a:lnSpc>
                          <a:spcPts val="3149"/>
                        </a:lnSpc>
                      </a:pPr>
                    </a:p>
                    <a:p>
                      <a:pPr algn="ctr">
                        <a:lnSpc>
                          <a:spcPts val="5098"/>
                        </a:lnSpc>
                      </a:pPr>
                      <a:r>
                        <a:rPr lang="en-US" sz="3399" spc="49">
                          <a:solidFill>
                            <a:srgbClr val="000000"/>
                          </a:solidFill>
                          <a:latin typeface="Aileron Bold"/>
                        </a:rPr>
                        <a:t>10 - 2 -24</a:t>
                      </a:r>
                    </a:p>
                    <a:p>
                      <a:pPr algn="ctr">
                        <a:lnSpc>
                          <a:spcPts val="4498"/>
                        </a:lnSpc>
                      </a:pPr>
                      <a:r>
                        <a:rPr lang="en-US" sz="2999" spc="43">
                          <a:solidFill>
                            <a:srgbClr val="FF3131"/>
                          </a:solidFill>
                          <a:latin typeface="Aileron Bold"/>
                        </a:rPr>
                        <a:t>MODEL SELECTION</a:t>
                      </a:r>
                    </a:p>
                    <a:p>
                      <a:pPr algn="ctr">
                        <a:lnSpc>
                          <a:spcPts val="3150"/>
                        </a:lnSpc>
                      </a:pPr>
                      <a:r>
                        <a:rPr lang="en-US" sz="2100" spc="31">
                          <a:solidFill>
                            <a:srgbClr val="191919"/>
                          </a:solidFill>
                          <a:latin typeface="Aileron"/>
                        </a:rPr>
                        <a:t>Choosing an appropriate algorithm.</a:t>
                      </a:r>
                    </a:p>
                    <a:p>
                      <a:pPr algn="ctr">
                        <a:lnSpc>
                          <a:spcPts val="3149"/>
                        </a:lnSpc>
                      </a:pPr>
                    </a:p>
                  </a:txBody>
                  <a:tcPr marL="190500" marR="190500" marT="190500" marB="190500" anchor="ctr">
                    <a:lnL cmpd="sng" algn="ctr" cap="flat" w="0">
                      <a:solidFill>
                        <a:srgbClr val="F4F4F4"/>
                      </a:solidFill>
                      <a:prstDash val="solid"/>
                      <a:round/>
                      <a:headEnd type="none" w="med" len="med"/>
                      <a:tailEnd type="none" w="med" len="med"/>
                    </a:lnL>
                    <a:lnR cmpd="sng" algn="ctr" cap="flat" w="0">
                      <a:solidFill>
                        <a:srgbClr val="F4F4F4"/>
                      </a:solidFill>
                      <a:prstDash val="solid"/>
                      <a:round/>
                      <a:headEnd type="none" w="med" len="med"/>
                      <a:tailEnd type="none" w="med" len="med"/>
                    </a:lnR>
                    <a:lnT cmpd="sng" algn="ctr" cap="flat" w="0">
                      <a:solidFill>
                        <a:srgbClr val="F4F4F4"/>
                      </a:solidFill>
                      <a:prstDash val="solid"/>
                      <a:round/>
                      <a:headEnd type="none" w="med" len="med"/>
                      <a:tailEnd type="none" w="med" len="med"/>
                    </a:lnT>
                    <a:lnB cmpd="sng" algn="ctr" cap="flat" w="0">
                      <a:solidFill>
                        <a:srgbClr val="F4F4F4"/>
                      </a:solidFill>
                      <a:prstDash val="solid"/>
                      <a:round/>
                      <a:headEnd type="none" w="med" len="med"/>
                      <a:tailEnd type="none" w="med" len="med"/>
                    </a:lnB>
                    <a:solidFill>
                      <a:srgbClr val="EDF0F2"/>
                    </a:solidFill>
                  </a:tcPr>
                </a:tc>
              </a:tr>
            </a:tbl>
          </a:graphicData>
        </a:graphic>
      </p:graphicFrame>
      <p:graphicFrame>
        <p:nvGraphicFramePr>
          <p:cNvPr name="Table 3" id="3"/>
          <p:cNvGraphicFramePr>
            <a:graphicFrameLocks noGrp="true"/>
          </p:cNvGraphicFramePr>
          <p:nvPr/>
        </p:nvGraphicFramePr>
        <p:xfrm>
          <a:off x="0" y="0"/>
          <a:ext cx="2997200" cy="10718800"/>
        </p:xfrm>
        <a:graphic>
          <a:graphicData uri="http://schemas.openxmlformats.org/drawingml/2006/table">
            <a:tbl>
              <a:tblPr/>
              <a:tblGrid>
                <a:gridCol w="2997200"/>
              </a:tblGrid>
              <a:tr h="10718800">
                <a:tc>
                  <a:txBody>
                    <a:bodyPr anchor="t" rtlCol="false"/>
                    <a:lstStyle/>
                    <a:p>
                      <a:pPr algn="ctr">
                        <a:lnSpc>
                          <a:spcPts val="2700"/>
                        </a:lnSpc>
                        <a:defRPr/>
                      </a:pPr>
                      <a:endParaRPr lang="en-US" sz="1100"/>
                    </a:p>
                    <a:p>
                      <a:pPr algn="ctr">
                        <a:lnSpc>
                          <a:spcPts val="2700"/>
                        </a:lnSpc>
                      </a:pPr>
                    </a:p>
                    <a:p>
                      <a:pPr algn="ctr">
                        <a:lnSpc>
                          <a:spcPts val="2700"/>
                        </a:lnSpc>
                      </a:pPr>
                    </a:p>
                    <a:p>
                      <a:pPr algn="ctr">
                        <a:lnSpc>
                          <a:spcPts val="2700"/>
                        </a:lnSpc>
                      </a:pPr>
                    </a:p>
                    <a:p>
                      <a:pPr algn="ctr">
                        <a:lnSpc>
                          <a:spcPts val="2700"/>
                        </a:lnSpc>
                      </a:pPr>
                    </a:p>
                    <a:p>
                      <a:pPr algn="ctr">
                        <a:lnSpc>
                          <a:spcPts val="2700"/>
                        </a:lnSpc>
                      </a:pPr>
                    </a:p>
                    <a:p>
                      <a:pPr algn="ctr">
                        <a:lnSpc>
                          <a:spcPts val="2700"/>
                        </a:lnSpc>
                      </a:pPr>
                    </a:p>
                    <a:p>
                      <a:pPr algn="ctr">
                        <a:lnSpc>
                          <a:spcPts val="2700"/>
                        </a:lnSpc>
                      </a:pPr>
                    </a:p>
                    <a:p>
                      <a:pPr algn="ctr">
                        <a:lnSpc>
                          <a:spcPts val="2700"/>
                        </a:lnSpc>
                      </a:pPr>
                    </a:p>
                    <a:p>
                      <a:pPr algn="ctr">
                        <a:lnSpc>
                          <a:spcPts val="2700"/>
                        </a:lnSpc>
                      </a:pPr>
                    </a:p>
                    <a:p>
                      <a:pPr algn="ctr">
                        <a:lnSpc>
                          <a:spcPts val="2700"/>
                        </a:lnSpc>
                      </a:pPr>
                    </a:p>
                    <a:p>
                      <a:pPr algn="ctr">
                        <a:lnSpc>
                          <a:spcPts val="2700"/>
                        </a:lnSpc>
                      </a:pPr>
                    </a:p>
                    <a:p>
                      <a:pPr algn="ctr">
                        <a:lnSpc>
                          <a:spcPts val="2700"/>
                        </a:lnSpc>
                      </a:pPr>
                    </a:p>
                    <a:p>
                      <a:pPr algn="ctr">
                        <a:lnSpc>
                          <a:spcPts val="2700"/>
                        </a:lnSpc>
                      </a:pPr>
                    </a:p>
                    <a:p>
                      <a:pPr algn="ctr">
                        <a:lnSpc>
                          <a:spcPts val="2700"/>
                        </a:lnSpc>
                      </a:pPr>
                    </a:p>
                    <a:p>
                      <a:pPr algn="ctr">
                        <a:lnSpc>
                          <a:spcPts val="2700"/>
                        </a:lnSpc>
                      </a:pPr>
                    </a:p>
                    <a:p>
                      <a:pPr algn="ctr">
                        <a:lnSpc>
                          <a:spcPts val="2700"/>
                        </a:lnSpc>
                      </a:pPr>
                    </a:p>
                    <a:p>
                      <a:pPr algn="ctr">
                        <a:lnSpc>
                          <a:spcPts val="2700"/>
                        </a:lnSpc>
                      </a:pPr>
                    </a:p>
                    <a:p>
                      <a:pPr algn="ctr">
                        <a:lnSpc>
                          <a:spcPts val="5098"/>
                        </a:lnSpc>
                      </a:pPr>
                      <a:r>
                        <a:rPr lang="en-US" sz="3399" spc="49">
                          <a:solidFill>
                            <a:srgbClr val="191919"/>
                          </a:solidFill>
                          <a:latin typeface="Aileron Bold"/>
                        </a:rPr>
                        <a:t>25 - 1  - 24</a:t>
                      </a:r>
                    </a:p>
                    <a:p>
                      <a:pPr algn="ctr">
                        <a:lnSpc>
                          <a:spcPts val="5098"/>
                        </a:lnSpc>
                      </a:pPr>
                      <a:r>
                        <a:rPr lang="en-US" sz="3399" spc="49">
                          <a:solidFill>
                            <a:srgbClr val="ED1C24"/>
                          </a:solidFill>
                          <a:latin typeface="Aileron Bold"/>
                        </a:rPr>
                        <a:t>DEFINE THE</a:t>
                      </a:r>
                    </a:p>
                    <a:p>
                      <a:pPr algn="ctr">
                        <a:lnSpc>
                          <a:spcPts val="5098"/>
                        </a:lnSpc>
                      </a:pPr>
                      <a:r>
                        <a:rPr lang="en-US" sz="3399" spc="49">
                          <a:solidFill>
                            <a:srgbClr val="ED1C24"/>
                          </a:solidFill>
                          <a:latin typeface="Aileron Bold"/>
                        </a:rPr>
                        <a:t>PROBLEM</a:t>
                      </a:r>
                    </a:p>
                    <a:p>
                      <a:pPr algn="ctr">
                        <a:lnSpc>
                          <a:spcPts val="3299"/>
                        </a:lnSpc>
                      </a:pPr>
                      <a:r>
                        <a:rPr lang="en-US" sz="2199" spc="32">
                          <a:solidFill>
                            <a:srgbClr val="191919"/>
                          </a:solidFill>
                          <a:latin typeface="Aileron Bold"/>
                        </a:rPr>
                        <a:t>Analyzing the problem and choose the best solution. </a:t>
                      </a:r>
                    </a:p>
                  </a:txBody>
                  <a:tcPr marL="190500" marR="190500" marT="190500" marB="190500" anchor="ctr">
                    <a:lnL cmpd="sng" algn="ctr" cap="flat" w="0">
                      <a:solidFill>
                        <a:srgbClr val="F4F4F4"/>
                      </a:solidFill>
                      <a:prstDash val="solid"/>
                      <a:round/>
                      <a:headEnd type="none" w="med" len="med"/>
                      <a:tailEnd type="none" w="med" len="med"/>
                    </a:lnL>
                    <a:lnR cmpd="sng" algn="ctr" cap="flat" w="0">
                      <a:solidFill>
                        <a:srgbClr val="F4F4F4"/>
                      </a:solidFill>
                      <a:prstDash val="solid"/>
                      <a:round/>
                      <a:headEnd type="none" w="med" len="med"/>
                      <a:tailEnd type="none" w="med" len="med"/>
                    </a:lnR>
                    <a:lnT cmpd="sng" algn="ctr" cap="flat" w="0">
                      <a:solidFill>
                        <a:srgbClr val="F4F4F4"/>
                      </a:solidFill>
                      <a:prstDash val="solid"/>
                      <a:round/>
                      <a:headEnd type="none" w="med" len="med"/>
                      <a:tailEnd type="none" w="med" len="med"/>
                    </a:lnT>
                    <a:lnB cmpd="sng" algn="ctr" cap="flat" w="0">
                      <a:solidFill>
                        <a:srgbClr val="F4F4F4"/>
                      </a:solidFill>
                      <a:prstDash val="solid"/>
                      <a:round/>
                      <a:headEnd type="none" w="med" len="med"/>
                      <a:tailEnd type="none" w="med" len="med"/>
                    </a:lnB>
                    <a:solidFill>
                      <a:srgbClr val="EDF0F2"/>
                    </a:solidFill>
                  </a:tcPr>
                </a:tc>
              </a:tr>
            </a:tbl>
          </a:graphicData>
        </a:graphic>
      </p:graphicFrame>
      <p:graphicFrame>
        <p:nvGraphicFramePr>
          <p:cNvPr name="Table 4" id="4"/>
          <p:cNvGraphicFramePr>
            <a:graphicFrameLocks noGrp="true"/>
          </p:cNvGraphicFramePr>
          <p:nvPr/>
        </p:nvGraphicFramePr>
        <p:xfrm>
          <a:off x="3344363" y="0"/>
          <a:ext cx="3746500" cy="10299700"/>
        </p:xfrm>
        <a:graphic>
          <a:graphicData uri="http://schemas.openxmlformats.org/drawingml/2006/table">
            <a:tbl>
              <a:tblPr/>
              <a:tblGrid>
                <a:gridCol w="3746500"/>
              </a:tblGrid>
              <a:tr h="10299700">
                <a:tc>
                  <a:txBody>
                    <a:bodyPr anchor="t" rtlCol="false"/>
                    <a:lstStyle/>
                    <a:p>
                      <a:pPr algn="ctr">
                        <a:lnSpc>
                          <a:spcPts val="2999"/>
                        </a:lnSpc>
                        <a:defRPr/>
                      </a:pPr>
                      <a:endParaRPr lang="en-US" sz="1100"/>
                    </a:p>
                    <a:p>
                      <a:pPr algn="ctr">
                        <a:lnSpc>
                          <a:spcPts val="2999"/>
                        </a:lnSpc>
                      </a:pPr>
                    </a:p>
                    <a:p>
                      <a:pPr algn="ctr">
                        <a:lnSpc>
                          <a:spcPts val="2999"/>
                        </a:lnSpc>
                      </a:pPr>
                    </a:p>
                    <a:p>
                      <a:pPr algn="ctr">
                        <a:lnSpc>
                          <a:spcPts val="2999"/>
                        </a:lnSpc>
                      </a:pPr>
                    </a:p>
                    <a:p>
                      <a:pPr algn="ctr">
                        <a:lnSpc>
                          <a:spcPts val="2999"/>
                        </a:lnSpc>
                      </a:pPr>
                    </a:p>
                    <a:p>
                      <a:pPr algn="ctr">
                        <a:lnSpc>
                          <a:spcPts val="2999"/>
                        </a:lnSpc>
                      </a:pPr>
                    </a:p>
                    <a:p>
                      <a:pPr algn="ctr">
                        <a:lnSpc>
                          <a:spcPts val="2999"/>
                        </a:lnSpc>
                      </a:pPr>
                    </a:p>
                    <a:p>
                      <a:pPr algn="ctr">
                        <a:lnSpc>
                          <a:spcPts val="2999"/>
                        </a:lnSpc>
                      </a:pPr>
                    </a:p>
                    <a:p>
                      <a:pPr algn="ctr">
                        <a:lnSpc>
                          <a:spcPts val="2999"/>
                        </a:lnSpc>
                      </a:pPr>
                    </a:p>
                    <a:p>
                      <a:pPr algn="ctr">
                        <a:lnSpc>
                          <a:spcPts val="2999"/>
                        </a:lnSpc>
                      </a:pPr>
                    </a:p>
                    <a:p>
                      <a:pPr algn="ctr">
                        <a:lnSpc>
                          <a:spcPts val="2999"/>
                        </a:lnSpc>
                      </a:pPr>
                    </a:p>
                    <a:p>
                      <a:pPr algn="ctr">
                        <a:lnSpc>
                          <a:spcPts val="2999"/>
                        </a:lnSpc>
                      </a:pPr>
                    </a:p>
                    <a:p>
                      <a:pPr algn="ctr">
                        <a:lnSpc>
                          <a:spcPts val="2999"/>
                        </a:lnSpc>
                      </a:pPr>
                    </a:p>
                    <a:p>
                      <a:pPr algn="ctr">
                        <a:lnSpc>
                          <a:spcPts val="2999"/>
                        </a:lnSpc>
                      </a:pPr>
                    </a:p>
                    <a:p>
                      <a:pPr algn="ctr">
                        <a:lnSpc>
                          <a:spcPts val="5248"/>
                        </a:lnSpc>
                      </a:pPr>
                      <a:r>
                        <a:rPr lang="en-US" sz="3499" spc="52">
                          <a:solidFill>
                            <a:srgbClr val="191919"/>
                          </a:solidFill>
                          <a:latin typeface="Aileron Bold"/>
                        </a:rPr>
                        <a:t>5 - 2 -24</a:t>
                      </a:r>
                    </a:p>
                    <a:p>
                      <a:pPr algn="ctr">
                        <a:lnSpc>
                          <a:spcPts val="4948"/>
                        </a:lnSpc>
                      </a:pPr>
                      <a:r>
                        <a:rPr lang="en-US" sz="3298" spc="48">
                          <a:solidFill>
                            <a:srgbClr val="FF3131"/>
                          </a:solidFill>
                          <a:latin typeface="Aileron Bold"/>
                        </a:rPr>
                        <a:t>DESIGN</a:t>
                      </a:r>
                    </a:p>
                    <a:p>
                      <a:pPr algn="ctr">
                        <a:lnSpc>
                          <a:spcPts val="4948"/>
                        </a:lnSpc>
                      </a:pPr>
                      <a:r>
                        <a:rPr lang="en-US" sz="3298" spc="48">
                          <a:solidFill>
                            <a:srgbClr val="FF3131"/>
                          </a:solidFill>
                          <a:latin typeface="Aileron Bold"/>
                        </a:rPr>
                        <a:t>ARCHITECTURE</a:t>
                      </a:r>
                    </a:p>
                    <a:p>
                      <a:pPr algn="ctr">
                        <a:lnSpc>
                          <a:spcPts val="2999"/>
                        </a:lnSpc>
                      </a:pPr>
                      <a:r>
                        <a:rPr lang="en-US" sz="1999" spc="28">
                          <a:solidFill>
                            <a:srgbClr val="191919"/>
                          </a:solidFill>
                          <a:latin typeface="Aileron"/>
                        </a:rPr>
                        <a:t>Gathering data regarding problem statement for the ML model </a:t>
                      </a:r>
                    </a:p>
                    <a:p>
                      <a:pPr algn="ctr">
                        <a:lnSpc>
                          <a:spcPts val="2999"/>
                        </a:lnSpc>
                      </a:pPr>
                    </a:p>
                  </a:txBody>
                  <a:tcPr marL="190500" marR="190500" marT="190500" marB="190500" anchor="ctr">
                    <a:lnL cmpd="sng" algn="ctr" cap="flat" w="0">
                      <a:solidFill>
                        <a:srgbClr val="F4F4F4"/>
                      </a:solidFill>
                      <a:prstDash val="solid"/>
                      <a:round/>
                      <a:headEnd type="none" w="med" len="med"/>
                      <a:tailEnd type="none" w="med" len="med"/>
                    </a:lnL>
                    <a:lnR cmpd="sng" algn="ctr" cap="flat" w="0">
                      <a:solidFill>
                        <a:srgbClr val="F4F4F4"/>
                      </a:solidFill>
                      <a:prstDash val="solid"/>
                      <a:round/>
                      <a:headEnd type="none" w="med" len="med"/>
                      <a:tailEnd type="none" w="med" len="med"/>
                    </a:lnR>
                    <a:lnT cmpd="sng" algn="ctr" cap="flat" w="0">
                      <a:solidFill>
                        <a:srgbClr val="F4F4F4"/>
                      </a:solidFill>
                      <a:prstDash val="solid"/>
                      <a:round/>
                      <a:headEnd type="none" w="med" len="med"/>
                      <a:tailEnd type="none" w="med" len="med"/>
                    </a:lnT>
                    <a:lnB cmpd="sng" algn="ctr" cap="flat" w="0">
                      <a:solidFill>
                        <a:srgbClr val="F4F4F4"/>
                      </a:solidFill>
                      <a:prstDash val="solid"/>
                      <a:round/>
                      <a:headEnd type="none" w="med" len="med"/>
                      <a:tailEnd type="none" w="med" len="med"/>
                    </a:lnB>
                    <a:solidFill>
                      <a:srgbClr val="EDF0F2"/>
                    </a:solidFill>
                  </a:tcPr>
                </a:tc>
              </a:tr>
            </a:tbl>
          </a:graphicData>
        </a:graphic>
      </p:graphicFrame>
      <p:graphicFrame>
        <p:nvGraphicFramePr>
          <p:cNvPr name="Table 5" id="5"/>
          <p:cNvGraphicFramePr>
            <a:graphicFrameLocks noGrp="true"/>
          </p:cNvGraphicFramePr>
          <p:nvPr/>
        </p:nvGraphicFramePr>
        <p:xfrm>
          <a:off x="11440963" y="0"/>
          <a:ext cx="3251200" cy="10299700"/>
        </p:xfrm>
        <a:graphic>
          <a:graphicData uri="http://schemas.openxmlformats.org/drawingml/2006/table">
            <a:tbl>
              <a:tblPr/>
              <a:tblGrid>
                <a:gridCol w="3251200"/>
              </a:tblGrid>
              <a:tr h="10299700">
                <a:tc>
                  <a:txBody>
                    <a:bodyPr anchor="t" rtlCol="false"/>
                    <a:lstStyle/>
                    <a:p>
                      <a:pPr algn="ctr">
                        <a:lnSpc>
                          <a:spcPts val="3149"/>
                        </a:lnSpc>
                        <a:defRPr/>
                      </a:pPr>
                      <a:endParaRPr lang="en-US" sz="1100"/>
                    </a:p>
                    <a:p>
                      <a:pPr algn="ctr">
                        <a:lnSpc>
                          <a:spcPts val="3149"/>
                        </a:lnSpc>
                      </a:pPr>
                    </a:p>
                    <a:p>
                      <a:pPr algn="ctr">
                        <a:lnSpc>
                          <a:spcPts val="3149"/>
                        </a:lnSpc>
                      </a:pPr>
                    </a:p>
                    <a:p>
                      <a:pPr algn="ctr">
                        <a:lnSpc>
                          <a:spcPts val="3149"/>
                        </a:lnSpc>
                      </a:pPr>
                    </a:p>
                    <a:p>
                      <a:pPr algn="ctr">
                        <a:lnSpc>
                          <a:spcPts val="3149"/>
                        </a:lnSpc>
                      </a:pPr>
                    </a:p>
                    <a:p>
                      <a:pPr algn="ctr">
                        <a:lnSpc>
                          <a:spcPts val="3149"/>
                        </a:lnSpc>
                      </a:pPr>
                    </a:p>
                    <a:p>
                      <a:pPr algn="ctr">
                        <a:lnSpc>
                          <a:spcPts val="3149"/>
                        </a:lnSpc>
                      </a:pPr>
                    </a:p>
                    <a:p>
                      <a:pPr algn="ctr">
                        <a:lnSpc>
                          <a:spcPts val="3149"/>
                        </a:lnSpc>
                      </a:pPr>
                    </a:p>
                    <a:p>
                      <a:pPr algn="ctr">
                        <a:lnSpc>
                          <a:spcPts val="3149"/>
                        </a:lnSpc>
                      </a:pPr>
                    </a:p>
                    <a:p>
                      <a:pPr algn="ctr">
                        <a:lnSpc>
                          <a:spcPts val="4948"/>
                        </a:lnSpc>
                      </a:pPr>
                      <a:r>
                        <a:rPr lang="en-US" sz="3298" spc="48">
                          <a:solidFill>
                            <a:srgbClr val="000000"/>
                          </a:solidFill>
                          <a:latin typeface="Aileron Bold"/>
                        </a:rPr>
                        <a:t>20 - 2 -24</a:t>
                      </a:r>
                    </a:p>
                    <a:p>
                      <a:pPr algn="ctr">
                        <a:lnSpc>
                          <a:spcPts val="4948"/>
                        </a:lnSpc>
                      </a:pPr>
                      <a:r>
                        <a:rPr lang="en-US" sz="3298" spc="48">
                          <a:solidFill>
                            <a:srgbClr val="FF3131"/>
                          </a:solidFill>
                          <a:latin typeface="Aileron Bold"/>
                        </a:rPr>
                        <a:t>TRAIN THE MODEL</a:t>
                      </a:r>
                    </a:p>
                    <a:p>
                      <a:pPr algn="ctr">
                        <a:lnSpc>
                          <a:spcPts val="3149"/>
                        </a:lnSpc>
                      </a:pPr>
                      <a:r>
                        <a:rPr lang="en-US" sz="2099" spc="31">
                          <a:solidFill>
                            <a:srgbClr val="191919"/>
                          </a:solidFill>
                          <a:latin typeface="Aileron"/>
                        </a:rPr>
                        <a:t>Feeding the data to model and making it learn.</a:t>
                      </a:r>
                    </a:p>
                  </a:txBody>
                  <a:tcPr marL="190500" marR="190500" marT="190500" marB="190500" anchor="ctr">
                    <a:lnL cmpd="sng" algn="ctr" cap="flat" w="0">
                      <a:solidFill>
                        <a:srgbClr val="F4F4F4"/>
                      </a:solidFill>
                      <a:prstDash val="solid"/>
                      <a:round/>
                      <a:headEnd type="none" w="med" len="med"/>
                      <a:tailEnd type="none" w="med" len="med"/>
                    </a:lnL>
                    <a:lnR cmpd="sng" algn="ctr" cap="flat" w="0">
                      <a:solidFill>
                        <a:srgbClr val="F4F4F4"/>
                      </a:solidFill>
                      <a:prstDash val="solid"/>
                      <a:round/>
                      <a:headEnd type="none" w="med" len="med"/>
                      <a:tailEnd type="none" w="med" len="med"/>
                    </a:lnR>
                    <a:lnT cmpd="sng" algn="ctr" cap="flat" w="0">
                      <a:solidFill>
                        <a:srgbClr val="F4F4F4"/>
                      </a:solidFill>
                      <a:prstDash val="solid"/>
                      <a:round/>
                      <a:headEnd type="none" w="med" len="med"/>
                      <a:tailEnd type="none" w="med" len="med"/>
                    </a:lnT>
                    <a:lnB cmpd="sng" algn="ctr" cap="flat" w="0">
                      <a:solidFill>
                        <a:srgbClr val="F4F4F4"/>
                      </a:solidFill>
                      <a:prstDash val="solid"/>
                      <a:round/>
                      <a:headEnd type="none" w="med" len="med"/>
                      <a:tailEnd type="none" w="med" len="med"/>
                    </a:lnB>
                    <a:solidFill>
                      <a:srgbClr val="EDF0F2"/>
                    </a:solidFill>
                  </a:tcPr>
                </a:tc>
              </a:tr>
            </a:tbl>
          </a:graphicData>
        </a:graphic>
      </p:graphicFrame>
      <p:graphicFrame>
        <p:nvGraphicFramePr>
          <p:cNvPr name="Table 6" id="6"/>
          <p:cNvGraphicFramePr>
            <a:graphicFrameLocks noGrp="true"/>
          </p:cNvGraphicFramePr>
          <p:nvPr/>
        </p:nvGraphicFramePr>
        <p:xfrm>
          <a:off x="15073481" y="0"/>
          <a:ext cx="3213100" cy="10299700"/>
        </p:xfrm>
        <a:graphic>
          <a:graphicData uri="http://schemas.openxmlformats.org/drawingml/2006/table">
            <a:tbl>
              <a:tblPr/>
              <a:tblGrid>
                <a:gridCol w="3213100"/>
              </a:tblGrid>
              <a:tr h="10299700">
                <a:tc>
                  <a:txBody>
                    <a:bodyPr anchor="t" rtlCol="false"/>
                    <a:lstStyle/>
                    <a:p>
                      <a:pPr algn="ctr">
                        <a:lnSpc>
                          <a:spcPts val="3449"/>
                        </a:lnSpc>
                        <a:defRPr/>
                      </a:pPr>
                      <a:endParaRPr lang="en-US" sz="1100"/>
                    </a:p>
                    <a:p>
                      <a:pPr algn="ctr">
                        <a:lnSpc>
                          <a:spcPts val="3449"/>
                        </a:lnSpc>
                      </a:pPr>
                    </a:p>
                    <a:p>
                      <a:pPr algn="ctr">
                        <a:lnSpc>
                          <a:spcPts val="3449"/>
                        </a:lnSpc>
                      </a:pPr>
                    </a:p>
                    <a:p>
                      <a:pPr algn="ctr">
                        <a:lnSpc>
                          <a:spcPts val="3449"/>
                        </a:lnSpc>
                      </a:pPr>
                    </a:p>
                    <a:p>
                      <a:pPr algn="ctr">
                        <a:lnSpc>
                          <a:spcPts val="3449"/>
                        </a:lnSpc>
                      </a:pPr>
                    </a:p>
                    <a:p>
                      <a:pPr algn="ctr">
                        <a:lnSpc>
                          <a:spcPts val="5098"/>
                        </a:lnSpc>
                      </a:pPr>
                      <a:r>
                        <a:rPr lang="en-US" sz="3399" spc="49">
                          <a:solidFill>
                            <a:srgbClr val="000000"/>
                          </a:solidFill>
                          <a:latin typeface="Aileron Bold"/>
                        </a:rPr>
                        <a:t>30 - 2 -24</a:t>
                      </a:r>
                    </a:p>
                    <a:p>
                      <a:pPr algn="ctr">
                        <a:lnSpc>
                          <a:spcPts val="4498"/>
                        </a:lnSpc>
                      </a:pPr>
                      <a:r>
                        <a:rPr lang="en-US" sz="2999" spc="43">
                          <a:solidFill>
                            <a:srgbClr val="FF3131"/>
                          </a:solidFill>
                          <a:latin typeface="Aileron Bold"/>
                        </a:rPr>
                        <a:t>DEPLOYMENT</a:t>
                      </a:r>
                    </a:p>
                    <a:p>
                      <a:pPr algn="ctr">
                        <a:lnSpc>
                          <a:spcPts val="3449"/>
                        </a:lnSpc>
                      </a:pPr>
                      <a:r>
                        <a:rPr lang="en-US" sz="2299" spc="34">
                          <a:solidFill>
                            <a:srgbClr val="000000"/>
                          </a:solidFill>
                          <a:latin typeface="Aileron"/>
                        </a:rPr>
                        <a:t>First, accuracy measurement. Second, make model available to users.</a:t>
                      </a:r>
                    </a:p>
                    <a:p>
                      <a:pPr algn="ctr">
                        <a:lnSpc>
                          <a:spcPts val="3449"/>
                        </a:lnSpc>
                      </a:pPr>
                    </a:p>
                  </a:txBody>
                  <a:tcPr marL="190500" marR="190500" marT="190500" marB="190500" anchor="ctr">
                    <a:lnL cmpd="sng" algn="ctr" cap="flat" w="0">
                      <a:solidFill>
                        <a:srgbClr val="F4F4F4"/>
                      </a:solidFill>
                      <a:prstDash val="solid"/>
                      <a:round/>
                      <a:headEnd type="none" w="med" len="med"/>
                      <a:tailEnd type="none" w="med" len="med"/>
                    </a:lnL>
                    <a:lnR cmpd="sng" algn="ctr" cap="flat" w="0">
                      <a:solidFill>
                        <a:srgbClr val="F4F4F4"/>
                      </a:solidFill>
                      <a:prstDash val="solid"/>
                      <a:round/>
                      <a:headEnd type="none" w="med" len="med"/>
                      <a:tailEnd type="none" w="med" len="med"/>
                    </a:lnR>
                    <a:lnT cmpd="sng" algn="ctr" cap="flat" w="0">
                      <a:solidFill>
                        <a:srgbClr val="F4F4F4"/>
                      </a:solidFill>
                      <a:prstDash val="solid"/>
                      <a:round/>
                      <a:headEnd type="none" w="med" len="med"/>
                      <a:tailEnd type="none" w="med" len="med"/>
                    </a:lnT>
                    <a:lnB cmpd="sng" algn="ctr" cap="flat" w="0">
                      <a:solidFill>
                        <a:srgbClr val="F4F4F4"/>
                      </a:solidFill>
                      <a:prstDash val="solid"/>
                      <a:round/>
                      <a:headEnd type="none" w="med" len="med"/>
                      <a:tailEnd type="none" w="med" len="med"/>
                    </a:lnB>
                    <a:solidFill>
                      <a:srgbClr val="EDF0F2"/>
                    </a:solidFill>
                  </a:tcPr>
                </a:tc>
              </a:tr>
            </a:tbl>
          </a:graphicData>
        </a:graphic>
      </p:graphicFrame>
      <p:sp>
        <p:nvSpPr>
          <p:cNvPr name="Freeform 7" id="7"/>
          <p:cNvSpPr/>
          <p:nvPr/>
        </p:nvSpPr>
        <p:spPr>
          <a:xfrm flipH="false" flipV="false" rot="0">
            <a:off x="-1929885" y="-3344487"/>
            <a:ext cx="21168509" cy="9195527"/>
          </a:xfrm>
          <a:custGeom>
            <a:avLst/>
            <a:gdLst/>
            <a:ahLst/>
            <a:cxnLst/>
            <a:rect r="r" b="b" t="t" l="l"/>
            <a:pathLst>
              <a:path h="9195527" w="21168509">
                <a:moveTo>
                  <a:pt x="0" y="0"/>
                </a:moveTo>
                <a:lnTo>
                  <a:pt x="21168509" y="0"/>
                </a:lnTo>
                <a:lnTo>
                  <a:pt x="21168509" y="9195527"/>
                </a:lnTo>
                <a:lnTo>
                  <a:pt x="0" y="919552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8" id="8"/>
          <p:cNvGrpSpPr/>
          <p:nvPr/>
        </p:nvGrpSpPr>
        <p:grpSpPr>
          <a:xfrm rot="0">
            <a:off x="696501" y="4343369"/>
            <a:ext cx="1507672" cy="1507672"/>
            <a:chOff x="0" y="0"/>
            <a:chExt cx="2010229" cy="2010229"/>
          </a:xfrm>
        </p:grpSpPr>
        <p:sp>
          <p:nvSpPr>
            <p:cNvPr name="Freeform 9" id="9"/>
            <p:cNvSpPr/>
            <p:nvPr/>
          </p:nvSpPr>
          <p:spPr>
            <a:xfrm flipH="false" flipV="false" rot="0">
              <a:off x="0" y="0"/>
              <a:ext cx="2010156" cy="2010156"/>
            </a:xfrm>
            <a:custGeom>
              <a:avLst/>
              <a:gdLst/>
              <a:ahLst/>
              <a:cxnLst/>
              <a:rect r="r" b="b" t="t" l="l"/>
              <a:pathLst>
                <a:path h="2010156" w="2010156">
                  <a:moveTo>
                    <a:pt x="1005078" y="0"/>
                  </a:moveTo>
                  <a:cubicBezTo>
                    <a:pt x="449961" y="0"/>
                    <a:pt x="0" y="449961"/>
                    <a:pt x="0" y="1005078"/>
                  </a:cubicBezTo>
                  <a:cubicBezTo>
                    <a:pt x="0" y="1560195"/>
                    <a:pt x="449961" y="2010156"/>
                    <a:pt x="1005078" y="2010156"/>
                  </a:cubicBezTo>
                  <a:cubicBezTo>
                    <a:pt x="1560195" y="2010156"/>
                    <a:pt x="2010156" y="1560195"/>
                    <a:pt x="2010156" y="1005078"/>
                  </a:cubicBezTo>
                  <a:cubicBezTo>
                    <a:pt x="2010156" y="449961"/>
                    <a:pt x="1560195" y="0"/>
                    <a:pt x="1005078" y="0"/>
                  </a:cubicBezTo>
                  <a:close/>
                </a:path>
              </a:pathLst>
            </a:custGeom>
            <a:solidFill>
              <a:srgbClr val="86EAE9"/>
            </a:solidFill>
          </p:spPr>
        </p:sp>
      </p:grpSp>
      <p:sp>
        <p:nvSpPr>
          <p:cNvPr name="TextBox 10" id="10"/>
          <p:cNvSpPr txBox="true"/>
          <p:nvPr/>
        </p:nvSpPr>
        <p:spPr>
          <a:xfrm rot="0">
            <a:off x="837845" y="4522708"/>
            <a:ext cx="1224983" cy="1578134"/>
          </a:xfrm>
          <a:prstGeom prst="rect">
            <a:avLst/>
          </a:prstGeom>
        </p:spPr>
        <p:txBody>
          <a:bodyPr anchor="t" rtlCol="false" tIns="0" lIns="0" bIns="0" rIns="0">
            <a:spAutoFit/>
          </a:bodyPr>
          <a:lstStyle/>
          <a:p>
            <a:pPr algn="ctr">
              <a:lnSpc>
                <a:spcPts val="6578"/>
              </a:lnSpc>
            </a:pPr>
            <a:r>
              <a:rPr lang="en-US" sz="4699">
                <a:solidFill>
                  <a:srgbClr val="FFFFFF"/>
                </a:solidFill>
                <a:latin typeface="Aileron Bold"/>
              </a:rPr>
              <a:t>1</a:t>
            </a:r>
          </a:p>
        </p:txBody>
      </p:sp>
      <p:grpSp>
        <p:nvGrpSpPr>
          <p:cNvPr name="Group 11" id="11"/>
          <p:cNvGrpSpPr/>
          <p:nvPr/>
        </p:nvGrpSpPr>
        <p:grpSpPr>
          <a:xfrm rot="0">
            <a:off x="4098963" y="3615548"/>
            <a:ext cx="1539720" cy="1539720"/>
            <a:chOff x="0" y="0"/>
            <a:chExt cx="2052960" cy="2052960"/>
          </a:xfrm>
        </p:grpSpPr>
        <p:sp>
          <p:nvSpPr>
            <p:cNvPr name="Freeform 12" id="12"/>
            <p:cNvSpPr/>
            <p:nvPr/>
          </p:nvSpPr>
          <p:spPr>
            <a:xfrm flipH="false" flipV="false" rot="0">
              <a:off x="0" y="0"/>
              <a:ext cx="2053082" cy="2053082"/>
            </a:xfrm>
            <a:custGeom>
              <a:avLst/>
              <a:gdLst/>
              <a:ahLst/>
              <a:cxnLst/>
              <a:rect r="r" b="b" t="t" l="l"/>
              <a:pathLst>
                <a:path h="2053082" w="2053082">
                  <a:moveTo>
                    <a:pt x="1026541" y="0"/>
                  </a:moveTo>
                  <a:cubicBezTo>
                    <a:pt x="459613" y="0"/>
                    <a:pt x="0" y="459613"/>
                    <a:pt x="0" y="1026541"/>
                  </a:cubicBezTo>
                  <a:cubicBezTo>
                    <a:pt x="0" y="1593469"/>
                    <a:pt x="459613" y="2053082"/>
                    <a:pt x="1026541" y="2053082"/>
                  </a:cubicBezTo>
                  <a:cubicBezTo>
                    <a:pt x="1593469" y="2053082"/>
                    <a:pt x="2053082" y="1593469"/>
                    <a:pt x="2053082" y="1026541"/>
                  </a:cubicBezTo>
                  <a:cubicBezTo>
                    <a:pt x="2053082" y="459613"/>
                    <a:pt x="1593342" y="0"/>
                    <a:pt x="1026541" y="0"/>
                  </a:cubicBezTo>
                  <a:close/>
                </a:path>
              </a:pathLst>
            </a:custGeom>
            <a:solidFill>
              <a:srgbClr val="3EDAD8"/>
            </a:solidFill>
          </p:spPr>
        </p:sp>
      </p:grpSp>
      <p:sp>
        <p:nvSpPr>
          <p:cNvPr name="TextBox 13" id="13"/>
          <p:cNvSpPr txBox="true"/>
          <p:nvPr/>
        </p:nvSpPr>
        <p:spPr>
          <a:xfrm rot="0">
            <a:off x="4243312" y="3765506"/>
            <a:ext cx="1251022" cy="1609655"/>
          </a:xfrm>
          <a:prstGeom prst="rect">
            <a:avLst/>
          </a:prstGeom>
        </p:spPr>
        <p:txBody>
          <a:bodyPr anchor="t" rtlCol="false" tIns="0" lIns="0" bIns="0" rIns="0">
            <a:spAutoFit/>
          </a:bodyPr>
          <a:lstStyle/>
          <a:p>
            <a:pPr algn="ctr">
              <a:lnSpc>
                <a:spcPts val="6719"/>
              </a:lnSpc>
            </a:pPr>
            <a:r>
              <a:rPr lang="en-US" sz="4798">
                <a:solidFill>
                  <a:srgbClr val="FFFFFF"/>
                </a:solidFill>
                <a:latin typeface="Aileron Bold"/>
              </a:rPr>
              <a:t>2</a:t>
            </a:r>
          </a:p>
        </p:txBody>
      </p:sp>
      <p:grpSp>
        <p:nvGrpSpPr>
          <p:cNvPr name="Group 14" id="14"/>
          <p:cNvGrpSpPr/>
          <p:nvPr/>
        </p:nvGrpSpPr>
        <p:grpSpPr>
          <a:xfrm rot="0">
            <a:off x="7869639" y="2679244"/>
            <a:ext cx="1505714" cy="1505714"/>
            <a:chOff x="0" y="0"/>
            <a:chExt cx="2007619" cy="2007619"/>
          </a:xfrm>
        </p:grpSpPr>
        <p:sp>
          <p:nvSpPr>
            <p:cNvPr name="Freeform 15" id="15"/>
            <p:cNvSpPr/>
            <p:nvPr/>
          </p:nvSpPr>
          <p:spPr>
            <a:xfrm flipH="false" flipV="false" rot="0">
              <a:off x="0" y="0"/>
              <a:ext cx="2007616" cy="2007616"/>
            </a:xfrm>
            <a:custGeom>
              <a:avLst/>
              <a:gdLst/>
              <a:ahLst/>
              <a:cxnLst/>
              <a:rect r="r" b="b" t="t" l="l"/>
              <a:pathLst>
                <a:path h="2007616" w="2007616">
                  <a:moveTo>
                    <a:pt x="1003808" y="0"/>
                  </a:moveTo>
                  <a:cubicBezTo>
                    <a:pt x="449453" y="0"/>
                    <a:pt x="0" y="449453"/>
                    <a:pt x="0" y="1003808"/>
                  </a:cubicBezTo>
                  <a:cubicBezTo>
                    <a:pt x="0" y="1558163"/>
                    <a:pt x="449453" y="2007616"/>
                    <a:pt x="1003808" y="2007616"/>
                  </a:cubicBezTo>
                  <a:cubicBezTo>
                    <a:pt x="1558163" y="2007616"/>
                    <a:pt x="2007616" y="1558163"/>
                    <a:pt x="2007616" y="1003808"/>
                  </a:cubicBezTo>
                  <a:cubicBezTo>
                    <a:pt x="2007616" y="449453"/>
                    <a:pt x="1558163" y="0"/>
                    <a:pt x="1003808" y="0"/>
                  </a:cubicBezTo>
                  <a:close/>
                </a:path>
              </a:pathLst>
            </a:custGeom>
            <a:solidFill>
              <a:srgbClr val="37C9EF"/>
            </a:solidFill>
          </p:spPr>
        </p:sp>
      </p:grpSp>
      <p:sp>
        <p:nvSpPr>
          <p:cNvPr name="TextBox 16" id="16"/>
          <p:cNvSpPr txBox="true"/>
          <p:nvPr/>
        </p:nvSpPr>
        <p:spPr>
          <a:xfrm rot="0">
            <a:off x="8010800" y="2809200"/>
            <a:ext cx="1223392" cy="1576208"/>
          </a:xfrm>
          <a:prstGeom prst="rect">
            <a:avLst/>
          </a:prstGeom>
        </p:spPr>
        <p:txBody>
          <a:bodyPr anchor="t" rtlCol="false" tIns="0" lIns="0" bIns="0" rIns="0">
            <a:spAutoFit/>
          </a:bodyPr>
          <a:lstStyle/>
          <a:p>
            <a:pPr algn="ctr">
              <a:lnSpc>
                <a:spcPts val="6578"/>
              </a:lnSpc>
            </a:pPr>
            <a:r>
              <a:rPr lang="en-US" sz="4699">
                <a:solidFill>
                  <a:srgbClr val="FFFFFF"/>
                </a:solidFill>
                <a:latin typeface="Aileron Bold"/>
              </a:rPr>
              <a:t>3</a:t>
            </a:r>
          </a:p>
        </p:txBody>
      </p:sp>
      <p:grpSp>
        <p:nvGrpSpPr>
          <p:cNvPr name="Group 17" id="17"/>
          <p:cNvGrpSpPr/>
          <p:nvPr/>
        </p:nvGrpSpPr>
        <p:grpSpPr>
          <a:xfrm rot="0">
            <a:off x="11878419" y="1706393"/>
            <a:ext cx="1488711" cy="1488711"/>
            <a:chOff x="0" y="0"/>
            <a:chExt cx="1984948" cy="1984948"/>
          </a:xfrm>
        </p:grpSpPr>
        <p:sp>
          <p:nvSpPr>
            <p:cNvPr name="Freeform 18" id="18"/>
            <p:cNvSpPr/>
            <p:nvPr/>
          </p:nvSpPr>
          <p:spPr>
            <a:xfrm flipH="false" flipV="false" rot="0">
              <a:off x="0" y="0"/>
              <a:ext cx="1985010" cy="1985010"/>
            </a:xfrm>
            <a:custGeom>
              <a:avLst/>
              <a:gdLst/>
              <a:ahLst/>
              <a:cxnLst/>
              <a:rect r="r" b="b" t="t" l="l"/>
              <a:pathLst>
                <a:path h="1985010" w="1985010">
                  <a:moveTo>
                    <a:pt x="992505" y="0"/>
                  </a:moveTo>
                  <a:cubicBezTo>
                    <a:pt x="444373" y="0"/>
                    <a:pt x="0" y="444373"/>
                    <a:pt x="0" y="992505"/>
                  </a:cubicBezTo>
                  <a:cubicBezTo>
                    <a:pt x="0" y="1540637"/>
                    <a:pt x="444373" y="1985010"/>
                    <a:pt x="992505" y="1985010"/>
                  </a:cubicBezTo>
                  <a:cubicBezTo>
                    <a:pt x="1540637" y="1985010"/>
                    <a:pt x="1985010" y="1540637"/>
                    <a:pt x="1985010" y="992505"/>
                  </a:cubicBezTo>
                  <a:cubicBezTo>
                    <a:pt x="1985010" y="444373"/>
                    <a:pt x="1540637" y="0"/>
                    <a:pt x="992505" y="0"/>
                  </a:cubicBezTo>
                  <a:close/>
                </a:path>
              </a:pathLst>
            </a:custGeom>
            <a:solidFill>
              <a:srgbClr val="18AFD6"/>
            </a:solidFill>
          </p:spPr>
        </p:sp>
      </p:grpSp>
      <p:sp>
        <p:nvSpPr>
          <p:cNvPr name="TextBox 19" id="19"/>
          <p:cNvSpPr txBox="true"/>
          <p:nvPr/>
        </p:nvSpPr>
        <p:spPr>
          <a:xfrm rot="0">
            <a:off x="11975707" y="1802635"/>
            <a:ext cx="1209577" cy="1629466"/>
          </a:xfrm>
          <a:prstGeom prst="rect">
            <a:avLst/>
          </a:prstGeom>
        </p:spPr>
        <p:txBody>
          <a:bodyPr anchor="t" rtlCol="false" tIns="0" lIns="0" bIns="0" rIns="0">
            <a:spAutoFit/>
          </a:bodyPr>
          <a:lstStyle/>
          <a:p>
            <a:pPr algn="ctr">
              <a:lnSpc>
                <a:spcPts val="8118"/>
              </a:lnSpc>
            </a:pPr>
            <a:r>
              <a:rPr lang="en-US" sz="5798">
                <a:solidFill>
                  <a:srgbClr val="FFFFFF"/>
                </a:solidFill>
                <a:latin typeface="Aileron Bold"/>
              </a:rPr>
              <a:t>4</a:t>
            </a:r>
          </a:p>
        </p:txBody>
      </p:sp>
      <p:grpSp>
        <p:nvGrpSpPr>
          <p:cNvPr name="Group 20" id="20"/>
          <p:cNvGrpSpPr/>
          <p:nvPr/>
        </p:nvGrpSpPr>
        <p:grpSpPr>
          <a:xfrm rot="0">
            <a:off x="15864768" y="707281"/>
            <a:ext cx="1631944" cy="1631944"/>
            <a:chOff x="0" y="0"/>
            <a:chExt cx="2175925" cy="2175925"/>
          </a:xfrm>
        </p:grpSpPr>
        <p:sp>
          <p:nvSpPr>
            <p:cNvPr name="Freeform 21" id="21"/>
            <p:cNvSpPr/>
            <p:nvPr/>
          </p:nvSpPr>
          <p:spPr>
            <a:xfrm flipH="false" flipV="false" rot="0">
              <a:off x="0" y="0"/>
              <a:ext cx="2176018" cy="2176018"/>
            </a:xfrm>
            <a:custGeom>
              <a:avLst/>
              <a:gdLst/>
              <a:ahLst/>
              <a:cxnLst/>
              <a:rect r="r" b="b" t="t" l="l"/>
              <a:pathLst>
                <a:path h="2176018" w="2176018">
                  <a:moveTo>
                    <a:pt x="1088009" y="0"/>
                  </a:moveTo>
                  <a:cubicBezTo>
                    <a:pt x="487045" y="0"/>
                    <a:pt x="0" y="487045"/>
                    <a:pt x="0" y="1088009"/>
                  </a:cubicBezTo>
                  <a:cubicBezTo>
                    <a:pt x="0" y="1688973"/>
                    <a:pt x="487045" y="2176018"/>
                    <a:pt x="1088009" y="2176018"/>
                  </a:cubicBezTo>
                  <a:cubicBezTo>
                    <a:pt x="1688973" y="2176018"/>
                    <a:pt x="2176018" y="1688973"/>
                    <a:pt x="2176018" y="1088009"/>
                  </a:cubicBezTo>
                  <a:cubicBezTo>
                    <a:pt x="2176018" y="487045"/>
                    <a:pt x="1688846" y="0"/>
                    <a:pt x="1088009" y="0"/>
                  </a:cubicBezTo>
                  <a:close/>
                </a:path>
              </a:pathLst>
            </a:custGeom>
            <a:solidFill>
              <a:srgbClr val="1C88CF"/>
            </a:solidFill>
          </p:spPr>
        </p:sp>
      </p:grpSp>
      <p:sp>
        <p:nvSpPr>
          <p:cNvPr name="TextBox 22" id="22"/>
          <p:cNvSpPr txBox="true"/>
          <p:nvPr/>
        </p:nvSpPr>
        <p:spPr>
          <a:xfrm rot="0">
            <a:off x="16017763" y="1027226"/>
            <a:ext cx="1325954" cy="1700363"/>
          </a:xfrm>
          <a:prstGeom prst="rect">
            <a:avLst/>
          </a:prstGeom>
        </p:spPr>
        <p:txBody>
          <a:bodyPr anchor="t" rtlCol="false" tIns="0" lIns="0" bIns="0" rIns="0">
            <a:spAutoFit/>
          </a:bodyPr>
          <a:lstStyle/>
          <a:p>
            <a:pPr algn="ctr">
              <a:lnSpc>
                <a:spcPts val="6998"/>
              </a:lnSpc>
            </a:pPr>
            <a:r>
              <a:rPr lang="en-US" sz="4999">
                <a:solidFill>
                  <a:srgbClr val="FFFFFF"/>
                </a:solidFill>
                <a:latin typeface="Aileron Bold"/>
              </a:rPr>
              <a:t>5</a:t>
            </a:r>
          </a:p>
        </p:txBody>
      </p:sp>
      <p:pic>
        <p:nvPicPr>
          <p:cNvPr name="Picture 23" id="23"/>
          <p:cNvPicPr>
            <a:picLocks noChangeAspect="true"/>
          </p:cNvPicPr>
          <p:nvPr/>
        </p:nvPicPr>
        <p:blipFill>
          <a:blip r:embed="rId4"/>
          <a:srcRect l="0" t="0" r="555" b="0"/>
          <a:stretch>
            <a:fillRect/>
          </a:stretch>
        </p:blipFill>
        <p:spPr>
          <a:xfrm flipH="false" flipV="false" rot="-10800000">
            <a:off x="16134884" y="2026581"/>
            <a:ext cx="1124416" cy="2811040"/>
          </a:xfrm>
          <a:prstGeom prst="rect">
            <a:avLst/>
          </a:prstGeom>
          <a:ln cap="rnd">
            <a:noFill/>
            <a:prstDash val="solid"/>
          </a:ln>
        </p:spPr>
      </p:pic>
      <p:sp>
        <p:nvSpPr>
          <p:cNvPr name="TextBox 24" id="24"/>
          <p:cNvSpPr txBox="true"/>
          <p:nvPr/>
        </p:nvSpPr>
        <p:spPr>
          <a:xfrm rot="0">
            <a:off x="696501" y="-19050"/>
            <a:ext cx="6836970" cy="2273526"/>
          </a:xfrm>
          <a:prstGeom prst="rect">
            <a:avLst/>
          </a:prstGeom>
        </p:spPr>
        <p:txBody>
          <a:bodyPr anchor="t" rtlCol="false" tIns="0" lIns="0" bIns="0" rIns="0">
            <a:spAutoFit/>
          </a:bodyPr>
          <a:lstStyle/>
          <a:p>
            <a:pPr algn="l">
              <a:lnSpc>
                <a:spcPts val="8905"/>
              </a:lnSpc>
            </a:pPr>
            <a:r>
              <a:rPr lang="en-US" sz="7421" spc="222">
                <a:solidFill>
                  <a:srgbClr val="FFFFFF"/>
                </a:solidFill>
                <a:latin typeface="Aileron Ultra-Bold"/>
              </a:rPr>
              <a:t>                    ROADMAP </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000063"/>
        </a:solidFill>
      </p:bgPr>
    </p:bg>
    <p:spTree>
      <p:nvGrpSpPr>
        <p:cNvPr id="1" name=""/>
        <p:cNvGrpSpPr/>
        <p:nvPr/>
      </p:nvGrpSpPr>
      <p:grpSpPr>
        <a:xfrm>
          <a:off x="0" y="0"/>
          <a:ext cx="0" cy="0"/>
          <a:chOff x="0" y="0"/>
          <a:chExt cx="0" cy="0"/>
        </a:xfrm>
      </p:grpSpPr>
      <p:grpSp>
        <p:nvGrpSpPr>
          <p:cNvPr name="Group 2" id="2"/>
          <p:cNvGrpSpPr/>
          <p:nvPr/>
        </p:nvGrpSpPr>
        <p:grpSpPr>
          <a:xfrm rot="0">
            <a:off x="1665210" y="1356267"/>
            <a:ext cx="15074206" cy="8467464"/>
            <a:chOff x="0" y="0"/>
            <a:chExt cx="20098941" cy="11289952"/>
          </a:xfrm>
        </p:grpSpPr>
        <p:sp>
          <p:nvSpPr>
            <p:cNvPr name="Freeform 3" id="3"/>
            <p:cNvSpPr/>
            <p:nvPr/>
          </p:nvSpPr>
          <p:spPr>
            <a:xfrm flipH="false" flipV="false" rot="0">
              <a:off x="0" y="0"/>
              <a:ext cx="20098893" cy="11289919"/>
            </a:xfrm>
            <a:custGeom>
              <a:avLst/>
              <a:gdLst/>
              <a:ahLst/>
              <a:cxnLst/>
              <a:rect r="r" b="b" t="t" l="l"/>
              <a:pathLst>
                <a:path h="11289919" w="20098893">
                  <a:moveTo>
                    <a:pt x="0" y="0"/>
                  </a:moveTo>
                  <a:lnTo>
                    <a:pt x="20098893" y="0"/>
                  </a:lnTo>
                  <a:lnTo>
                    <a:pt x="20098893" y="11289919"/>
                  </a:lnTo>
                  <a:lnTo>
                    <a:pt x="0" y="11289919"/>
                  </a:lnTo>
                  <a:lnTo>
                    <a:pt x="0" y="0"/>
                  </a:lnTo>
                  <a:close/>
                </a:path>
              </a:pathLst>
            </a:custGeom>
            <a:blipFill>
              <a:blip r:embed="rId2"/>
              <a:stretch>
                <a:fillRect l="0" t="0" r="0" b="0"/>
              </a:stretch>
            </a:blipFill>
          </p:spPr>
        </p:sp>
      </p:grpSp>
      <p:sp>
        <p:nvSpPr>
          <p:cNvPr name="TextBox 4" id="4"/>
          <p:cNvSpPr txBox="true"/>
          <p:nvPr/>
        </p:nvSpPr>
        <p:spPr>
          <a:xfrm rot="0">
            <a:off x="6312844" y="247553"/>
            <a:ext cx="5778937" cy="1108714"/>
          </a:xfrm>
          <a:prstGeom prst="rect">
            <a:avLst/>
          </a:prstGeom>
        </p:spPr>
        <p:txBody>
          <a:bodyPr anchor="t" rtlCol="false" tIns="0" lIns="0" bIns="0" rIns="0">
            <a:spAutoFit/>
          </a:bodyPr>
          <a:lstStyle/>
          <a:p>
            <a:pPr algn="ctr">
              <a:lnSpc>
                <a:spcPts val="7678"/>
              </a:lnSpc>
            </a:pPr>
            <a:r>
              <a:rPr lang="en-US" sz="4798" spc="-90">
                <a:solidFill>
                  <a:srgbClr val="FFFFFF"/>
                </a:solidFill>
                <a:latin typeface="Fira Sans"/>
              </a:rPr>
              <a:t>Code Implementation</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000063"/>
        </a:solidFill>
      </p:bgPr>
    </p:bg>
    <p:spTree>
      <p:nvGrpSpPr>
        <p:cNvPr id="1" name=""/>
        <p:cNvGrpSpPr/>
        <p:nvPr/>
      </p:nvGrpSpPr>
      <p:grpSpPr>
        <a:xfrm>
          <a:off x="0" y="0"/>
          <a:ext cx="0" cy="0"/>
          <a:chOff x="0" y="0"/>
          <a:chExt cx="0" cy="0"/>
        </a:xfrm>
      </p:grpSpPr>
      <p:grpSp>
        <p:nvGrpSpPr>
          <p:cNvPr name="Group 2" id="2"/>
          <p:cNvGrpSpPr/>
          <p:nvPr/>
        </p:nvGrpSpPr>
        <p:grpSpPr>
          <a:xfrm rot="0">
            <a:off x="1499827" y="1490213"/>
            <a:ext cx="15009374" cy="8431047"/>
            <a:chOff x="0" y="0"/>
            <a:chExt cx="20012499" cy="11241396"/>
          </a:xfrm>
        </p:grpSpPr>
        <p:sp>
          <p:nvSpPr>
            <p:cNvPr name="Freeform 3" id="3"/>
            <p:cNvSpPr/>
            <p:nvPr/>
          </p:nvSpPr>
          <p:spPr>
            <a:xfrm flipH="false" flipV="false" rot="0">
              <a:off x="0" y="0"/>
              <a:ext cx="20012533" cy="11241405"/>
            </a:xfrm>
            <a:custGeom>
              <a:avLst/>
              <a:gdLst/>
              <a:ahLst/>
              <a:cxnLst/>
              <a:rect r="r" b="b" t="t" l="l"/>
              <a:pathLst>
                <a:path h="11241405" w="20012533">
                  <a:moveTo>
                    <a:pt x="0" y="0"/>
                  </a:moveTo>
                  <a:lnTo>
                    <a:pt x="20012533" y="0"/>
                  </a:lnTo>
                  <a:lnTo>
                    <a:pt x="20012533" y="11241405"/>
                  </a:lnTo>
                  <a:lnTo>
                    <a:pt x="0" y="11241405"/>
                  </a:lnTo>
                  <a:lnTo>
                    <a:pt x="0" y="0"/>
                  </a:lnTo>
                  <a:close/>
                </a:path>
              </a:pathLst>
            </a:custGeom>
            <a:blipFill>
              <a:blip r:embed="rId2"/>
              <a:stretch>
                <a:fillRect l="0" t="0" r="0" b="0"/>
              </a:stretch>
            </a:blipFill>
          </p:spPr>
        </p:sp>
      </p:grpSp>
      <p:sp>
        <p:nvSpPr>
          <p:cNvPr name="TextBox 4" id="4"/>
          <p:cNvSpPr txBox="true"/>
          <p:nvPr/>
        </p:nvSpPr>
        <p:spPr>
          <a:xfrm rot="0">
            <a:off x="2691167" y="374014"/>
            <a:ext cx="12530617" cy="758800"/>
          </a:xfrm>
          <a:prstGeom prst="rect">
            <a:avLst/>
          </a:prstGeom>
        </p:spPr>
        <p:txBody>
          <a:bodyPr anchor="t" rtlCol="false" tIns="0" lIns="0" bIns="0" rIns="0">
            <a:spAutoFit/>
          </a:bodyPr>
          <a:lstStyle/>
          <a:p>
            <a:pPr algn="ctr">
              <a:lnSpc>
                <a:spcPts val="6399"/>
              </a:lnSpc>
            </a:pPr>
            <a:r>
              <a:rPr lang="en-US" sz="3999" spc="-75">
                <a:solidFill>
                  <a:srgbClr val="FFFFFF"/>
                </a:solidFill>
                <a:latin typeface="Fira Sans Bold"/>
              </a:rPr>
              <a:t>Model Interface and  Output</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000063"/>
        </a:solidFill>
      </p:bgPr>
    </p:bg>
    <p:spTree>
      <p:nvGrpSpPr>
        <p:cNvPr id="1" name=""/>
        <p:cNvGrpSpPr/>
        <p:nvPr/>
      </p:nvGrpSpPr>
      <p:grpSpPr>
        <a:xfrm>
          <a:off x="0" y="0"/>
          <a:ext cx="0" cy="0"/>
          <a:chOff x="0" y="0"/>
          <a:chExt cx="0" cy="0"/>
        </a:xfrm>
      </p:grpSpPr>
      <p:grpSp>
        <p:nvGrpSpPr>
          <p:cNvPr name="Group 2" id="2"/>
          <p:cNvGrpSpPr/>
          <p:nvPr/>
        </p:nvGrpSpPr>
        <p:grpSpPr>
          <a:xfrm rot="0">
            <a:off x="1671641" y="1028700"/>
            <a:ext cx="15854016" cy="8560063"/>
            <a:chOff x="0" y="0"/>
            <a:chExt cx="21138688" cy="11413417"/>
          </a:xfrm>
        </p:grpSpPr>
        <p:sp>
          <p:nvSpPr>
            <p:cNvPr name="Freeform 3" id="3"/>
            <p:cNvSpPr/>
            <p:nvPr/>
          </p:nvSpPr>
          <p:spPr>
            <a:xfrm flipH="false" flipV="false" rot="0">
              <a:off x="0" y="0"/>
              <a:ext cx="21138642" cy="11413363"/>
            </a:xfrm>
            <a:custGeom>
              <a:avLst/>
              <a:gdLst/>
              <a:ahLst/>
              <a:cxnLst/>
              <a:rect r="r" b="b" t="t" l="l"/>
              <a:pathLst>
                <a:path h="11413363" w="21138642">
                  <a:moveTo>
                    <a:pt x="0" y="0"/>
                  </a:moveTo>
                  <a:lnTo>
                    <a:pt x="21138642" y="0"/>
                  </a:lnTo>
                  <a:lnTo>
                    <a:pt x="21138642" y="11413363"/>
                  </a:lnTo>
                  <a:lnTo>
                    <a:pt x="0" y="11413363"/>
                  </a:lnTo>
                  <a:lnTo>
                    <a:pt x="0" y="0"/>
                  </a:lnTo>
                  <a:close/>
                </a:path>
              </a:pathLst>
            </a:custGeom>
            <a:blipFill>
              <a:blip r:embed="rId2"/>
              <a:stretch>
                <a:fillRect l="0" t="-2017" r="0" b="-2018"/>
              </a:stretch>
            </a:blipFill>
          </p:spPr>
        </p:sp>
      </p:gr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5DE0E6">
                <a:alpha val="100000"/>
              </a:srgbClr>
            </a:gs>
            <a:gs pos="100000">
              <a:srgbClr val="004AAD">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7259300" y="-718094"/>
            <a:ext cx="1028700" cy="1354188"/>
          </a:xfrm>
          <a:custGeom>
            <a:avLst/>
            <a:gdLst/>
            <a:ahLst/>
            <a:cxnLst/>
            <a:rect r="r" b="b" t="t" l="l"/>
            <a:pathLst>
              <a:path h="1354188" w="1028700">
                <a:moveTo>
                  <a:pt x="0" y="0"/>
                </a:moveTo>
                <a:lnTo>
                  <a:pt x="1028700" y="0"/>
                </a:lnTo>
                <a:lnTo>
                  <a:pt x="1028700" y="1354187"/>
                </a:lnTo>
                <a:lnTo>
                  <a:pt x="0" y="135418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30259" y="8084141"/>
            <a:ext cx="622075" cy="703101"/>
          </a:xfrm>
          <a:custGeom>
            <a:avLst/>
            <a:gdLst/>
            <a:ahLst/>
            <a:cxnLst/>
            <a:rect r="r" b="b" t="t" l="l"/>
            <a:pathLst>
              <a:path h="703101" w="622075">
                <a:moveTo>
                  <a:pt x="0" y="0"/>
                </a:moveTo>
                <a:lnTo>
                  <a:pt x="622075" y="0"/>
                </a:lnTo>
                <a:lnTo>
                  <a:pt x="622075" y="703101"/>
                </a:lnTo>
                <a:lnTo>
                  <a:pt x="0" y="70310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230259" y="5330702"/>
            <a:ext cx="622075" cy="629365"/>
          </a:xfrm>
          <a:custGeom>
            <a:avLst/>
            <a:gdLst/>
            <a:ahLst/>
            <a:cxnLst/>
            <a:rect r="r" b="b" t="t" l="l"/>
            <a:pathLst>
              <a:path h="629365" w="622075">
                <a:moveTo>
                  <a:pt x="0" y="0"/>
                </a:moveTo>
                <a:lnTo>
                  <a:pt x="622075" y="0"/>
                </a:lnTo>
                <a:lnTo>
                  <a:pt x="622075" y="629365"/>
                </a:lnTo>
                <a:lnTo>
                  <a:pt x="0" y="62936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230259" y="2583853"/>
            <a:ext cx="622075" cy="629365"/>
          </a:xfrm>
          <a:custGeom>
            <a:avLst/>
            <a:gdLst/>
            <a:ahLst/>
            <a:cxnLst/>
            <a:rect r="r" b="b" t="t" l="l"/>
            <a:pathLst>
              <a:path h="629365" w="622075">
                <a:moveTo>
                  <a:pt x="0" y="0"/>
                </a:moveTo>
                <a:lnTo>
                  <a:pt x="622075" y="0"/>
                </a:lnTo>
                <a:lnTo>
                  <a:pt x="622075" y="629365"/>
                </a:lnTo>
                <a:lnTo>
                  <a:pt x="0" y="62936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6" id="6"/>
          <p:cNvSpPr txBox="true"/>
          <p:nvPr/>
        </p:nvSpPr>
        <p:spPr>
          <a:xfrm rot="0">
            <a:off x="6642294" y="445593"/>
            <a:ext cx="4157451" cy="939108"/>
          </a:xfrm>
          <a:prstGeom prst="rect">
            <a:avLst/>
          </a:prstGeom>
        </p:spPr>
        <p:txBody>
          <a:bodyPr anchor="t" rtlCol="false" tIns="0" lIns="0" bIns="0" rIns="0">
            <a:spAutoFit/>
          </a:bodyPr>
          <a:lstStyle/>
          <a:p>
            <a:pPr algn="ctr">
              <a:lnSpc>
                <a:spcPts val="7919"/>
              </a:lnSpc>
            </a:pPr>
            <a:r>
              <a:rPr lang="en-US" sz="4949" spc="-92">
                <a:solidFill>
                  <a:srgbClr val="F6AE42"/>
                </a:solidFill>
                <a:latin typeface="Fira Sans Bold"/>
              </a:rPr>
              <a:t>Abstract</a:t>
            </a:r>
          </a:p>
        </p:txBody>
      </p:sp>
      <p:sp>
        <p:nvSpPr>
          <p:cNvPr name="TextBox 7" id="7"/>
          <p:cNvSpPr txBox="true"/>
          <p:nvPr/>
        </p:nvSpPr>
        <p:spPr>
          <a:xfrm rot="0">
            <a:off x="1199312" y="2174672"/>
            <a:ext cx="16574338" cy="1576879"/>
          </a:xfrm>
          <a:prstGeom prst="rect">
            <a:avLst/>
          </a:prstGeom>
        </p:spPr>
        <p:txBody>
          <a:bodyPr anchor="t" rtlCol="false" tIns="0" lIns="0" bIns="0" rIns="0">
            <a:spAutoFit/>
          </a:bodyPr>
          <a:lstStyle/>
          <a:p>
            <a:pPr algn="l">
              <a:lnSpc>
                <a:spcPts val="6434"/>
              </a:lnSpc>
            </a:pPr>
            <a:r>
              <a:rPr lang="en-US" sz="4021" spc="-75">
                <a:solidFill>
                  <a:srgbClr val="000000"/>
                </a:solidFill>
                <a:latin typeface="Fira Sans Bold"/>
              </a:rPr>
              <a:t>The OpenAI-driven Equity Analysis Platform is a web-based tool designed to transform traditional equity research.</a:t>
            </a:r>
          </a:p>
        </p:txBody>
      </p:sp>
      <p:sp>
        <p:nvSpPr>
          <p:cNvPr name="TextBox 8" id="8"/>
          <p:cNvSpPr txBox="true"/>
          <p:nvPr/>
        </p:nvSpPr>
        <p:spPr>
          <a:xfrm rot="0">
            <a:off x="1199312" y="4725439"/>
            <a:ext cx="16302797" cy="2386504"/>
          </a:xfrm>
          <a:prstGeom prst="rect">
            <a:avLst/>
          </a:prstGeom>
        </p:spPr>
        <p:txBody>
          <a:bodyPr anchor="t" rtlCol="false" tIns="0" lIns="0" bIns="0" rIns="0">
            <a:spAutoFit/>
          </a:bodyPr>
          <a:lstStyle/>
          <a:p>
            <a:pPr algn="l">
              <a:lnSpc>
                <a:spcPts val="6434"/>
              </a:lnSpc>
            </a:pPr>
            <a:r>
              <a:rPr lang="en-US" sz="4021" spc="-75">
                <a:solidFill>
                  <a:srgbClr val="000000"/>
                </a:solidFill>
                <a:latin typeface="Fira Sans Bold"/>
              </a:rPr>
              <a:t>Utilizing advanced natural language processing, this platform enables users to input up to four recent links related to a specific company's market and stock trends.</a:t>
            </a:r>
          </a:p>
        </p:txBody>
      </p:sp>
      <p:sp>
        <p:nvSpPr>
          <p:cNvPr name="TextBox 9" id="9"/>
          <p:cNvSpPr txBox="true"/>
          <p:nvPr/>
        </p:nvSpPr>
        <p:spPr>
          <a:xfrm rot="0">
            <a:off x="1199312" y="7433143"/>
            <a:ext cx="15815843" cy="2386504"/>
          </a:xfrm>
          <a:prstGeom prst="rect">
            <a:avLst/>
          </a:prstGeom>
        </p:spPr>
        <p:txBody>
          <a:bodyPr anchor="t" rtlCol="false" tIns="0" lIns="0" bIns="0" rIns="0">
            <a:spAutoFit/>
          </a:bodyPr>
          <a:lstStyle/>
          <a:p>
            <a:pPr algn="l">
              <a:lnSpc>
                <a:spcPts val="6434"/>
              </a:lnSpc>
            </a:pPr>
            <a:r>
              <a:rPr lang="en-US" sz="4021" spc="-75">
                <a:solidFill>
                  <a:srgbClr val="000000"/>
                </a:solidFill>
                <a:latin typeface="Fira Sans Bold"/>
              </a:rPr>
              <a:t>The system utilizes OpenAI's language models to provide accessible and efficient equity analysis through a user-friendly interface with question-answering capabilities.</a:t>
            </a:r>
          </a:p>
        </p:txBody>
      </p:sp>
    </p:spTree>
  </p:cSld>
  <p:clrMapOvr>
    <a:masterClrMapping/>
  </p:clrMapOvr>
</p:sld>
</file>

<file path=ppt/slides/slide20.xml><?xml version="1.0" encoding="utf-8"?>
<p:sld xmlns:p="http://schemas.openxmlformats.org/presentationml/2006/main" xmlns:a="http://schemas.openxmlformats.org/drawingml/2006/main">
  <p:cSld>
    <p:bg>
      <p:bgPr>
        <a:gradFill rotWithShape="true">
          <a:gsLst>
            <a:gs pos="0">
              <a:srgbClr val="5DE0E6">
                <a:alpha val="100000"/>
              </a:srgbClr>
            </a:gs>
            <a:gs pos="100000">
              <a:srgbClr val="004AAD">
                <a:alpha val="100000"/>
              </a:srgbClr>
            </a:gs>
          </a:gsLst>
          <a:lin ang="0"/>
        </a:gradFill>
      </p:bgPr>
    </p:bg>
    <p:spTree>
      <p:nvGrpSpPr>
        <p:cNvPr id="1" name=""/>
        <p:cNvGrpSpPr/>
        <p:nvPr/>
      </p:nvGrpSpPr>
      <p:grpSpPr>
        <a:xfrm>
          <a:off x="0" y="0"/>
          <a:ext cx="0" cy="0"/>
          <a:chOff x="0" y="0"/>
          <a:chExt cx="0" cy="0"/>
        </a:xfrm>
      </p:grpSpPr>
      <p:sp>
        <p:nvSpPr>
          <p:cNvPr name="TextBox 2" id="2"/>
          <p:cNvSpPr txBox="true"/>
          <p:nvPr/>
        </p:nvSpPr>
        <p:spPr>
          <a:xfrm rot="0">
            <a:off x="6769340" y="568027"/>
            <a:ext cx="3941118" cy="871162"/>
          </a:xfrm>
          <a:prstGeom prst="rect">
            <a:avLst/>
          </a:prstGeom>
        </p:spPr>
        <p:txBody>
          <a:bodyPr anchor="t" rtlCol="false" tIns="0" lIns="0" bIns="0" rIns="0">
            <a:spAutoFit/>
          </a:bodyPr>
          <a:lstStyle/>
          <a:p>
            <a:pPr algn="ctr">
              <a:lnSpc>
                <a:spcPts val="7359"/>
              </a:lnSpc>
              <a:spcBef>
                <a:spcPct val="0"/>
              </a:spcBef>
            </a:pPr>
            <a:r>
              <a:rPr lang="en-US" sz="4598" spc="-86">
                <a:solidFill>
                  <a:srgbClr val="FFFFFF"/>
                </a:solidFill>
                <a:latin typeface="Open Sans Bold"/>
              </a:rPr>
              <a:t>CONCLUSION</a:t>
            </a:r>
            <a:r>
              <a:rPr lang="en-US" sz="4598" spc="-86">
                <a:solidFill>
                  <a:srgbClr val="FFFFFF"/>
                </a:solidFill>
                <a:latin typeface="Open Sans"/>
              </a:rPr>
              <a:t> </a:t>
            </a:r>
          </a:p>
        </p:txBody>
      </p:sp>
      <p:sp>
        <p:nvSpPr>
          <p:cNvPr name="TextBox 3" id="3"/>
          <p:cNvSpPr txBox="true"/>
          <p:nvPr/>
        </p:nvSpPr>
        <p:spPr>
          <a:xfrm rot="0">
            <a:off x="0" y="3213327"/>
            <a:ext cx="18288000" cy="5262826"/>
          </a:xfrm>
          <a:prstGeom prst="rect">
            <a:avLst/>
          </a:prstGeom>
        </p:spPr>
        <p:txBody>
          <a:bodyPr anchor="t" rtlCol="false" tIns="0" lIns="0" bIns="0" rIns="0">
            <a:spAutoFit/>
          </a:bodyPr>
          <a:lstStyle/>
          <a:p>
            <a:pPr algn="ctr">
              <a:lnSpc>
                <a:spcPts val="7039"/>
              </a:lnSpc>
              <a:spcBef>
                <a:spcPct val="0"/>
              </a:spcBef>
            </a:pPr>
            <a:r>
              <a:rPr lang="en-US" sz="4398" spc="-82">
                <a:solidFill>
                  <a:srgbClr val="FFFFFF"/>
                </a:solidFill>
                <a:latin typeface="Open Sans Bold"/>
              </a:rPr>
              <a:t>The "Invest IT Bot: News Research Tool" facilitates users in extracting information from provided URLs through sophisticated NLP techniques. It answers user queries directly from the analyzed content and provides the source link for transparency and further investigation, enhancing user experience and knowledge acquisition.</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5DE0E6">
                <a:alpha val="100000"/>
              </a:srgbClr>
            </a:gs>
            <a:gs pos="100000">
              <a:srgbClr val="004AAD">
                <a:alpha val="100000"/>
              </a:srgbClr>
            </a:gs>
          </a:gsLst>
          <a:lin ang="0"/>
        </a:gradFill>
      </p:bgPr>
    </p:bg>
    <p:spTree>
      <p:nvGrpSpPr>
        <p:cNvPr id="1" name=""/>
        <p:cNvGrpSpPr/>
        <p:nvPr/>
      </p:nvGrpSpPr>
      <p:grpSpPr>
        <a:xfrm>
          <a:off x="0" y="0"/>
          <a:ext cx="0" cy="0"/>
          <a:chOff x="0" y="0"/>
          <a:chExt cx="0" cy="0"/>
        </a:xfrm>
      </p:grpSpPr>
      <p:sp>
        <p:nvSpPr>
          <p:cNvPr name="TextBox 2" id="2"/>
          <p:cNvSpPr txBox="true"/>
          <p:nvPr/>
        </p:nvSpPr>
        <p:spPr>
          <a:xfrm rot="0">
            <a:off x="7318245" y="-80014"/>
            <a:ext cx="3315146" cy="1108714"/>
          </a:xfrm>
          <a:prstGeom prst="rect">
            <a:avLst/>
          </a:prstGeom>
        </p:spPr>
        <p:txBody>
          <a:bodyPr anchor="t" rtlCol="false" tIns="0" lIns="0" bIns="0" rIns="0">
            <a:spAutoFit/>
          </a:bodyPr>
          <a:lstStyle/>
          <a:p>
            <a:pPr algn="ctr">
              <a:lnSpc>
                <a:spcPts val="7678"/>
              </a:lnSpc>
            </a:pPr>
            <a:r>
              <a:rPr lang="en-US" sz="4798" spc="-90">
                <a:solidFill>
                  <a:srgbClr val="FFFFFF"/>
                </a:solidFill>
                <a:latin typeface="Fira Sans"/>
              </a:rPr>
              <a:t>REFERENCES</a:t>
            </a:r>
          </a:p>
        </p:txBody>
      </p:sp>
      <p:sp>
        <p:nvSpPr>
          <p:cNvPr name="TextBox 3" id="3"/>
          <p:cNvSpPr txBox="true"/>
          <p:nvPr/>
        </p:nvSpPr>
        <p:spPr>
          <a:xfrm rot="0">
            <a:off x="1028700" y="1721668"/>
            <a:ext cx="628352" cy="774702"/>
          </a:xfrm>
          <a:prstGeom prst="rect">
            <a:avLst/>
          </a:prstGeom>
        </p:spPr>
        <p:txBody>
          <a:bodyPr anchor="t" rtlCol="false" tIns="0" lIns="0" bIns="0" rIns="0">
            <a:spAutoFit/>
          </a:bodyPr>
          <a:lstStyle/>
          <a:p>
            <a:pPr algn="l">
              <a:lnSpc>
                <a:spcPts val="5598"/>
              </a:lnSpc>
            </a:pPr>
            <a:r>
              <a:rPr lang="en-US" sz="3499" spc="-65">
                <a:solidFill>
                  <a:srgbClr val="FFFFFF"/>
                </a:solidFill>
                <a:latin typeface="Open Sans"/>
              </a:rPr>
              <a:t>[1] </a:t>
            </a:r>
          </a:p>
        </p:txBody>
      </p:sp>
      <p:sp>
        <p:nvSpPr>
          <p:cNvPr name="TextBox 4" id="4"/>
          <p:cNvSpPr txBox="true"/>
          <p:nvPr/>
        </p:nvSpPr>
        <p:spPr>
          <a:xfrm rot="0">
            <a:off x="1869608" y="1810251"/>
            <a:ext cx="16016971" cy="1289660"/>
          </a:xfrm>
          <a:prstGeom prst="rect">
            <a:avLst/>
          </a:prstGeom>
        </p:spPr>
        <p:txBody>
          <a:bodyPr anchor="t" rtlCol="false" tIns="0" lIns="0" bIns="0" rIns="0">
            <a:spAutoFit/>
          </a:bodyPr>
          <a:lstStyle/>
          <a:p>
            <a:pPr algn="l">
              <a:lnSpc>
                <a:spcPts val="5278"/>
              </a:lnSpc>
            </a:pPr>
            <a:r>
              <a:rPr lang="en-US" sz="3298" spc="-61">
                <a:solidFill>
                  <a:srgbClr val="FFFFFF"/>
                </a:solidFill>
                <a:latin typeface="Open Sans"/>
              </a:rPr>
              <a:t>Fernando Ferrari, Amir H Gandomi, “</a:t>
            </a:r>
            <a:r>
              <a:rPr lang="en-US" sz="3298" spc="-61">
                <a:solidFill>
                  <a:srgbClr val="FFFFFF"/>
                </a:solidFill>
                <a:latin typeface="Open Sans Italics"/>
              </a:rPr>
              <a:t>Artificial Intelligence Applied to Stock Market Trading</a:t>
            </a:r>
            <a:r>
              <a:rPr lang="en-US" sz="3298" spc="-61">
                <a:solidFill>
                  <a:srgbClr val="FFFFFF"/>
                </a:solidFill>
                <a:latin typeface="Open Sans"/>
              </a:rPr>
              <a:t>”  2021 IEEE.  </a:t>
            </a:r>
            <a:r>
              <a:rPr lang="en-US" sz="3298" spc="-61" u="sng">
                <a:solidFill>
                  <a:srgbClr val="0000FF"/>
                </a:solidFill>
                <a:latin typeface="Open Sans Italics"/>
                <a:hlinkClick r:id="rId2" tooltip="https://ieeexplore.ieee.org/document/9350582"/>
              </a:rPr>
              <a:t>https://ieeexplore.ieee.org/document/9350582</a:t>
            </a:r>
          </a:p>
        </p:txBody>
      </p:sp>
      <p:sp>
        <p:nvSpPr>
          <p:cNvPr name="TextBox 5" id="5"/>
          <p:cNvSpPr txBox="true"/>
          <p:nvPr/>
        </p:nvSpPr>
        <p:spPr>
          <a:xfrm rot="0">
            <a:off x="1135707" y="3851969"/>
            <a:ext cx="521345" cy="774702"/>
          </a:xfrm>
          <a:prstGeom prst="rect">
            <a:avLst/>
          </a:prstGeom>
        </p:spPr>
        <p:txBody>
          <a:bodyPr anchor="t" rtlCol="false" tIns="0" lIns="0" bIns="0" rIns="0">
            <a:spAutoFit/>
          </a:bodyPr>
          <a:lstStyle/>
          <a:p>
            <a:pPr algn="l">
              <a:lnSpc>
                <a:spcPts val="5598"/>
              </a:lnSpc>
            </a:pPr>
            <a:r>
              <a:rPr lang="en-US" sz="3499" spc="-65">
                <a:solidFill>
                  <a:srgbClr val="FFFFFF"/>
                </a:solidFill>
                <a:latin typeface="Open Sans"/>
              </a:rPr>
              <a:t>[2]</a:t>
            </a:r>
          </a:p>
        </p:txBody>
      </p:sp>
      <p:sp>
        <p:nvSpPr>
          <p:cNvPr name="TextBox 6" id="6"/>
          <p:cNvSpPr txBox="true"/>
          <p:nvPr/>
        </p:nvSpPr>
        <p:spPr>
          <a:xfrm rot="0">
            <a:off x="1869608" y="3851969"/>
            <a:ext cx="16418392" cy="2080262"/>
          </a:xfrm>
          <a:prstGeom prst="rect">
            <a:avLst/>
          </a:prstGeom>
        </p:spPr>
        <p:txBody>
          <a:bodyPr anchor="t" rtlCol="false" tIns="0" lIns="0" bIns="0" rIns="0">
            <a:spAutoFit/>
          </a:bodyPr>
          <a:lstStyle/>
          <a:p>
            <a:pPr algn="l">
              <a:lnSpc>
                <a:spcPts val="5278"/>
              </a:lnSpc>
            </a:pPr>
            <a:r>
              <a:rPr lang="en-US" sz="3298" spc="-61">
                <a:solidFill>
                  <a:srgbClr val="FFFFFF"/>
                </a:solidFill>
                <a:latin typeface="Open Sans"/>
              </a:rPr>
              <a:t>Sohrab Mokhtar, Kang K Yeni, Jin Liu, </a:t>
            </a:r>
            <a:r>
              <a:rPr lang="en-US" sz="3298" spc="-61">
                <a:solidFill>
                  <a:srgbClr val="FFFFFF"/>
                </a:solidFill>
                <a:latin typeface="Open Sans Italics"/>
              </a:rPr>
              <a:t>“Effectiveness of Artificial Intelligence in Stock Market Prediction Based on Machine Learning”,</a:t>
            </a:r>
            <a:r>
              <a:rPr lang="en-US" sz="3298" spc="-61">
                <a:solidFill>
                  <a:srgbClr val="FFFFFF"/>
                </a:solidFill>
                <a:latin typeface="Open Sans"/>
              </a:rPr>
              <a:t> International Journal of Computer Applications 2018.</a:t>
            </a:r>
            <a:r>
              <a:rPr lang="en-US" sz="3298" spc="-61">
                <a:solidFill>
                  <a:srgbClr val="3EDAD8"/>
                </a:solidFill>
                <a:latin typeface="Open Sans"/>
              </a:rPr>
              <a:t> </a:t>
            </a:r>
            <a:r>
              <a:rPr lang="en-US" sz="3298" spc="-61" u="sng">
                <a:solidFill>
                  <a:srgbClr val="0000FF"/>
                </a:solidFill>
                <a:latin typeface="Open Sans Italics"/>
                <a:hlinkClick r:id="rId3" tooltip="https://arxiv.org/pdf/2107.01031.pdf"/>
              </a:rPr>
              <a:t>https://arxiv.org/pdf/2107.01031.pdf</a:t>
            </a:r>
          </a:p>
        </p:txBody>
      </p:sp>
      <p:sp>
        <p:nvSpPr>
          <p:cNvPr name="TextBox 7" id="7"/>
          <p:cNvSpPr txBox="true"/>
          <p:nvPr/>
        </p:nvSpPr>
        <p:spPr>
          <a:xfrm rot="0">
            <a:off x="1135707" y="7087699"/>
            <a:ext cx="521345" cy="774702"/>
          </a:xfrm>
          <a:prstGeom prst="rect">
            <a:avLst/>
          </a:prstGeom>
        </p:spPr>
        <p:txBody>
          <a:bodyPr anchor="t" rtlCol="false" tIns="0" lIns="0" bIns="0" rIns="0">
            <a:spAutoFit/>
          </a:bodyPr>
          <a:lstStyle/>
          <a:p>
            <a:pPr algn="l">
              <a:lnSpc>
                <a:spcPts val="5598"/>
              </a:lnSpc>
            </a:pPr>
            <a:r>
              <a:rPr lang="en-US" sz="3499" spc="-65">
                <a:solidFill>
                  <a:srgbClr val="FFFFFF"/>
                </a:solidFill>
                <a:latin typeface="Open Sans"/>
              </a:rPr>
              <a:t>[3]</a:t>
            </a:r>
          </a:p>
        </p:txBody>
      </p:sp>
      <p:sp>
        <p:nvSpPr>
          <p:cNvPr name="TextBox 8" id="8"/>
          <p:cNvSpPr txBox="true"/>
          <p:nvPr/>
        </p:nvSpPr>
        <p:spPr>
          <a:xfrm rot="0">
            <a:off x="1869608" y="7087699"/>
            <a:ext cx="16418392" cy="2080262"/>
          </a:xfrm>
          <a:prstGeom prst="rect">
            <a:avLst/>
          </a:prstGeom>
        </p:spPr>
        <p:txBody>
          <a:bodyPr anchor="t" rtlCol="false" tIns="0" lIns="0" bIns="0" rIns="0">
            <a:spAutoFit/>
          </a:bodyPr>
          <a:lstStyle/>
          <a:p>
            <a:pPr algn="l">
              <a:lnSpc>
                <a:spcPts val="5278"/>
              </a:lnSpc>
            </a:pPr>
            <a:r>
              <a:rPr lang="en-US" sz="3298" spc="-61">
                <a:solidFill>
                  <a:srgbClr val="FFFFFF"/>
                </a:solidFill>
                <a:latin typeface="Open Sans"/>
              </a:rPr>
              <a:t>Iyyapam, Afraj Alom, </a:t>
            </a:r>
            <a:r>
              <a:rPr lang="en-US" sz="3298" spc="-61">
                <a:solidFill>
                  <a:srgbClr val="FFFFFF"/>
                </a:solidFill>
                <a:latin typeface="Open Sans Italics"/>
              </a:rPr>
              <a:t>“A Novel AI-Based Stock Market Prediction Using Machine Learning Algorithm” </a:t>
            </a:r>
            <a:r>
              <a:rPr lang="en-US" sz="3298" spc="-61">
                <a:solidFill>
                  <a:srgbClr val="FFFFFF"/>
                </a:solidFill>
                <a:latin typeface="Open Sans"/>
              </a:rPr>
              <a:t>, 2022.</a:t>
            </a:r>
            <a:r>
              <a:rPr lang="en-US" sz="3298" spc="-61" u="sng">
                <a:solidFill>
                  <a:srgbClr val="0000FF"/>
                </a:solidFill>
                <a:latin typeface="Open Sans Italics"/>
                <a:hlinkClick r:id="rId4" tooltip="https://www.hindawi.com/journals/sp/2022/4808088/"/>
              </a:rPr>
              <a:t>  https://www.hindawi.com/journals/sp/2022/4808088/</a:t>
            </a:r>
          </a:p>
          <a:p>
            <a:pPr algn="l">
              <a:lnSpc>
                <a:spcPts val="5278"/>
              </a:lnSpc>
            </a:pP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2"/>
              <a:stretch>
                <a:fillRect l="0" t="-9279" r="0" b="-9279"/>
              </a:stretch>
            </a:blipFill>
          </p:spPr>
        </p:sp>
      </p:grpSp>
      <p:sp>
        <p:nvSpPr>
          <p:cNvPr name="Freeform 4" id="4"/>
          <p:cNvSpPr/>
          <p:nvPr/>
        </p:nvSpPr>
        <p:spPr>
          <a:xfrm flipH="false" flipV="false" rot="0">
            <a:off x="8556611" y="6148651"/>
            <a:ext cx="340069" cy="344054"/>
          </a:xfrm>
          <a:custGeom>
            <a:avLst/>
            <a:gdLst/>
            <a:ahLst/>
            <a:cxnLst/>
            <a:rect r="r" b="b" t="t" l="l"/>
            <a:pathLst>
              <a:path h="344054" w="340069">
                <a:moveTo>
                  <a:pt x="0" y="0"/>
                </a:moveTo>
                <a:lnTo>
                  <a:pt x="340069" y="0"/>
                </a:lnTo>
                <a:lnTo>
                  <a:pt x="340069" y="344054"/>
                </a:lnTo>
                <a:lnTo>
                  <a:pt x="0" y="34405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7259300" y="-325488"/>
            <a:ext cx="1028700" cy="1354188"/>
          </a:xfrm>
          <a:custGeom>
            <a:avLst/>
            <a:gdLst/>
            <a:ahLst/>
            <a:cxnLst/>
            <a:rect r="r" b="b" t="t" l="l"/>
            <a:pathLst>
              <a:path h="1354188" w="1028700">
                <a:moveTo>
                  <a:pt x="0" y="0"/>
                </a:moveTo>
                <a:lnTo>
                  <a:pt x="1028700" y="0"/>
                </a:lnTo>
                <a:lnTo>
                  <a:pt x="1028700" y="1354188"/>
                </a:lnTo>
                <a:lnTo>
                  <a:pt x="0" y="135418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6" id="6"/>
          <p:cNvSpPr txBox="true"/>
          <p:nvPr/>
        </p:nvSpPr>
        <p:spPr>
          <a:xfrm rot="0">
            <a:off x="1319901" y="4686300"/>
            <a:ext cx="4465042" cy="2072566"/>
          </a:xfrm>
          <a:prstGeom prst="rect">
            <a:avLst/>
          </a:prstGeom>
        </p:spPr>
        <p:txBody>
          <a:bodyPr anchor="t" rtlCol="false" tIns="0" lIns="0" bIns="0" rIns="0">
            <a:spAutoFit/>
          </a:bodyPr>
          <a:lstStyle/>
          <a:p>
            <a:pPr algn="l">
              <a:lnSpc>
                <a:spcPts val="14914"/>
              </a:lnSpc>
            </a:pPr>
            <a:r>
              <a:rPr lang="en-US" sz="10651">
                <a:solidFill>
                  <a:srgbClr val="FBFBF9"/>
                </a:solidFill>
                <a:latin typeface="Arimo Bold"/>
              </a:rPr>
              <a:t>Thank</a:t>
            </a:r>
          </a:p>
        </p:txBody>
      </p:sp>
      <p:sp>
        <p:nvSpPr>
          <p:cNvPr name="TextBox 7" id="7"/>
          <p:cNvSpPr txBox="true"/>
          <p:nvPr/>
        </p:nvSpPr>
        <p:spPr>
          <a:xfrm rot="0">
            <a:off x="5809045" y="4686300"/>
            <a:ext cx="3334955" cy="2072566"/>
          </a:xfrm>
          <a:prstGeom prst="rect">
            <a:avLst/>
          </a:prstGeom>
        </p:spPr>
        <p:txBody>
          <a:bodyPr anchor="t" rtlCol="false" tIns="0" lIns="0" bIns="0" rIns="0">
            <a:spAutoFit/>
          </a:bodyPr>
          <a:lstStyle/>
          <a:p>
            <a:pPr algn="l">
              <a:lnSpc>
                <a:spcPts val="14914"/>
              </a:lnSpc>
            </a:pPr>
            <a:r>
              <a:rPr lang="en-US" sz="10651">
                <a:solidFill>
                  <a:srgbClr val="F6AE42"/>
                </a:solidFill>
                <a:latin typeface="Arimo Bold"/>
              </a:rPr>
              <a:t>You</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5DE0E6">
                <a:alpha val="100000"/>
              </a:srgbClr>
            </a:gs>
            <a:gs pos="100000">
              <a:srgbClr val="004AAD">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7259300" y="-325488"/>
            <a:ext cx="1028700" cy="1354188"/>
          </a:xfrm>
          <a:custGeom>
            <a:avLst/>
            <a:gdLst/>
            <a:ahLst/>
            <a:cxnLst/>
            <a:rect r="r" b="b" t="t" l="l"/>
            <a:pathLst>
              <a:path h="1354188" w="1028700">
                <a:moveTo>
                  <a:pt x="0" y="0"/>
                </a:moveTo>
                <a:lnTo>
                  <a:pt x="1028700" y="0"/>
                </a:lnTo>
                <a:lnTo>
                  <a:pt x="1028700" y="1354188"/>
                </a:lnTo>
                <a:lnTo>
                  <a:pt x="0" y="135418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553707" y="5928939"/>
            <a:ext cx="474993" cy="480559"/>
          </a:xfrm>
          <a:custGeom>
            <a:avLst/>
            <a:gdLst/>
            <a:ahLst/>
            <a:cxnLst/>
            <a:rect r="r" b="b" t="t" l="l"/>
            <a:pathLst>
              <a:path h="480559" w="474993">
                <a:moveTo>
                  <a:pt x="0" y="0"/>
                </a:moveTo>
                <a:lnTo>
                  <a:pt x="474993" y="0"/>
                </a:lnTo>
                <a:lnTo>
                  <a:pt x="474993" y="480559"/>
                </a:lnTo>
                <a:lnTo>
                  <a:pt x="0" y="48055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553707" y="3499601"/>
            <a:ext cx="474993" cy="480559"/>
          </a:xfrm>
          <a:custGeom>
            <a:avLst/>
            <a:gdLst/>
            <a:ahLst/>
            <a:cxnLst/>
            <a:rect r="r" b="b" t="t" l="l"/>
            <a:pathLst>
              <a:path h="480559" w="474993">
                <a:moveTo>
                  <a:pt x="0" y="0"/>
                </a:moveTo>
                <a:lnTo>
                  <a:pt x="474993" y="0"/>
                </a:lnTo>
                <a:lnTo>
                  <a:pt x="474993" y="480559"/>
                </a:lnTo>
                <a:lnTo>
                  <a:pt x="0" y="48055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553707" y="1279676"/>
            <a:ext cx="474993" cy="480559"/>
          </a:xfrm>
          <a:custGeom>
            <a:avLst/>
            <a:gdLst/>
            <a:ahLst/>
            <a:cxnLst/>
            <a:rect r="r" b="b" t="t" l="l"/>
            <a:pathLst>
              <a:path h="480559" w="474993">
                <a:moveTo>
                  <a:pt x="0" y="0"/>
                </a:moveTo>
                <a:lnTo>
                  <a:pt x="474993" y="0"/>
                </a:lnTo>
                <a:lnTo>
                  <a:pt x="474993" y="480559"/>
                </a:lnTo>
                <a:lnTo>
                  <a:pt x="0" y="48055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6" id="6"/>
          <p:cNvSpPr txBox="true"/>
          <p:nvPr/>
        </p:nvSpPr>
        <p:spPr>
          <a:xfrm rot="0">
            <a:off x="6498046" y="88897"/>
            <a:ext cx="4228712" cy="880709"/>
          </a:xfrm>
          <a:prstGeom prst="rect">
            <a:avLst/>
          </a:prstGeom>
        </p:spPr>
        <p:txBody>
          <a:bodyPr anchor="t" rtlCol="false" tIns="0" lIns="0" bIns="0" rIns="0">
            <a:spAutoFit/>
          </a:bodyPr>
          <a:lstStyle/>
          <a:p>
            <a:pPr algn="ctr">
              <a:lnSpc>
                <a:spcPts val="7359"/>
              </a:lnSpc>
            </a:pPr>
            <a:r>
              <a:rPr lang="en-US" sz="4598" spc="-86">
                <a:solidFill>
                  <a:srgbClr val="F6AE42"/>
                </a:solidFill>
                <a:latin typeface="Fira Sans Bold"/>
              </a:rPr>
              <a:t>Objective</a:t>
            </a:r>
          </a:p>
        </p:txBody>
      </p:sp>
      <p:sp>
        <p:nvSpPr>
          <p:cNvPr name="TextBox 7" id="7"/>
          <p:cNvSpPr txBox="true"/>
          <p:nvPr/>
        </p:nvSpPr>
        <p:spPr>
          <a:xfrm rot="0">
            <a:off x="1375678" y="1047117"/>
            <a:ext cx="16733965" cy="2017989"/>
          </a:xfrm>
          <a:prstGeom prst="rect">
            <a:avLst/>
          </a:prstGeom>
        </p:spPr>
        <p:txBody>
          <a:bodyPr anchor="t" rtlCol="false" tIns="0" lIns="0" bIns="0" rIns="0">
            <a:spAutoFit/>
          </a:bodyPr>
          <a:lstStyle/>
          <a:p>
            <a:pPr algn="l">
              <a:lnSpc>
                <a:spcPts val="5439"/>
              </a:lnSpc>
            </a:pPr>
            <a:r>
              <a:rPr lang="en-US" sz="3398" spc="-64">
                <a:solidFill>
                  <a:srgbClr val="000000"/>
                </a:solidFill>
                <a:latin typeface="Fira Sans Bold"/>
              </a:rPr>
              <a:t> Employ OpenAI's advanced language models to meticulously analyze recent online articles, extracting crucial insights related to a specific company's market and stock trends.</a:t>
            </a:r>
          </a:p>
        </p:txBody>
      </p:sp>
      <p:sp>
        <p:nvSpPr>
          <p:cNvPr name="TextBox 8" id="8"/>
          <p:cNvSpPr txBox="true"/>
          <p:nvPr/>
        </p:nvSpPr>
        <p:spPr>
          <a:xfrm rot="0">
            <a:off x="1468965" y="3251180"/>
            <a:ext cx="16640679" cy="2017989"/>
          </a:xfrm>
          <a:prstGeom prst="rect">
            <a:avLst/>
          </a:prstGeom>
        </p:spPr>
        <p:txBody>
          <a:bodyPr anchor="t" rtlCol="false" tIns="0" lIns="0" bIns="0" rIns="0">
            <a:spAutoFit/>
          </a:bodyPr>
          <a:lstStyle/>
          <a:p>
            <a:pPr algn="l">
              <a:lnSpc>
                <a:spcPts val="5439"/>
              </a:lnSpc>
            </a:pPr>
            <a:r>
              <a:rPr lang="en-US" sz="3398" spc="-64">
                <a:solidFill>
                  <a:srgbClr val="000000"/>
                </a:solidFill>
                <a:latin typeface="Fira Sans Bold"/>
              </a:rPr>
              <a:t>Develop a seamless and intuitive web-based interface enabling users to effortlessly input up to four recent links and receive comprehensive analysis and actionable insights.</a:t>
            </a:r>
          </a:p>
        </p:txBody>
      </p:sp>
      <p:sp>
        <p:nvSpPr>
          <p:cNvPr name="TextBox 9" id="9"/>
          <p:cNvSpPr txBox="true"/>
          <p:nvPr/>
        </p:nvSpPr>
        <p:spPr>
          <a:xfrm rot="0">
            <a:off x="1375678" y="5696380"/>
            <a:ext cx="16733965" cy="2703789"/>
          </a:xfrm>
          <a:prstGeom prst="rect">
            <a:avLst/>
          </a:prstGeom>
        </p:spPr>
        <p:txBody>
          <a:bodyPr anchor="t" rtlCol="false" tIns="0" lIns="0" bIns="0" rIns="0">
            <a:spAutoFit/>
          </a:bodyPr>
          <a:lstStyle/>
          <a:p>
            <a:pPr algn="l">
              <a:lnSpc>
                <a:spcPts val="5439"/>
              </a:lnSpc>
            </a:pPr>
            <a:r>
              <a:rPr lang="en-US" sz="3398" spc="-64">
                <a:solidFill>
                  <a:srgbClr val="000000"/>
                </a:solidFill>
                <a:latin typeface="Fira Sans Bold"/>
              </a:rPr>
              <a:t>Implement a robust question-answering system, allowing users to prompt the platform for detailed responses regarding financial prospects, market trends, and potential profitability.</a:t>
            </a:r>
          </a:p>
          <a:p>
            <a:pPr algn="l">
              <a:lnSpc>
                <a:spcPts val="5439"/>
              </a:lnSpc>
            </a:pPr>
          </a:p>
        </p:txBody>
      </p:sp>
      <p:sp>
        <p:nvSpPr>
          <p:cNvPr name="TextBox 10" id="10"/>
          <p:cNvSpPr txBox="true"/>
          <p:nvPr/>
        </p:nvSpPr>
        <p:spPr>
          <a:xfrm rot="0">
            <a:off x="1375678" y="7785732"/>
            <a:ext cx="16912322" cy="1965918"/>
          </a:xfrm>
          <a:prstGeom prst="rect">
            <a:avLst/>
          </a:prstGeom>
        </p:spPr>
        <p:txBody>
          <a:bodyPr anchor="t" rtlCol="false" tIns="0" lIns="0" bIns="0" rIns="0">
            <a:spAutoFit/>
          </a:bodyPr>
          <a:lstStyle/>
          <a:p>
            <a:pPr algn="l">
              <a:lnSpc>
                <a:spcPts val="5279"/>
              </a:lnSpc>
            </a:pPr>
            <a:r>
              <a:rPr lang="en-US" sz="3298" spc="-62">
                <a:solidFill>
                  <a:srgbClr val="000000"/>
                </a:solidFill>
                <a:latin typeface="Fira Sans Bold"/>
              </a:rPr>
              <a:t>Leverage the sophisticated capabilities of OpenAI's language models to enhance contextual understanding, ensuring precise interpretation of user prompts and nuanced extraction of information.</a:t>
            </a:r>
          </a:p>
        </p:txBody>
      </p:sp>
      <p:sp>
        <p:nvSpPr>
          <p:cNvPr name="Freeform 11" id="11"/>
          <p:cNvSpPr/>
          <p:nvPr/>
        </p:nvSpPr>
        <p:spPr>
          <a:xfrm flipH="false" flipV="false" rot="0">
            <a:off x="553707" y="8147008"/>
            <a:ext cx="474993" cy="480559"/>
          </a:xfrm>
          <a:custGeom>
            <a:avLst/>
            <a:gdLst/>
            <a:ahLst/>
            <a:cxnLst/>
            <a:rect r="r" b="b" t="t" l="l"/>
            <a:pathLst>
              <a:path h="480559" w="474993">
                <a:moveTo>
                  <a:pt x="0" y="0"/>
                </a:moveTo>
                <a:lnTo>
                  <a:pt x="474993" y="0"/>
                </a:lnTo>
                <a:lnTo>
                  <a:pt x="474993" y="480559"/>
                </a:lnTo>
                <a:lnTo>
                  <a:pt x="0" y="48055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5DE0E6">
                <a:alpha val="100000"/>
              </a:srgbClr>
            </a:gs>
            <a:gs pos="100000">
              <a:srgbClr val="004AAD">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0" y="-44021"/>
            <a:ext cx="4836878" cy="4836859"/>
            <a:chOff x="0" y="0"/>
            <a:chExt cx="6449171" cy="6449145"/>
          </a:xfrm>
        </p:grpSpPr>
        <p:sp>
          <p:nvSpPr>
            <p:cNvPr name="Freeform 3" id="3"/>
            <p:cNvSpPr/>
            <p:nvPr/>
          </p:nvSpPr>
          <p:spPr>
            <a:xfrm flipH="false" flipV="false" rot="0">
              <a:off x="0" y="0"/>
              <a:ext cx="6449187" cy="6449187"/>
            </a:xfrm>
            <a:custGeom>
              <a:avLst/>
              <a:gdLst/>
              <a:ahLst/>
              <a:cxnLst/>
              <a:rect r="r" b="b" t="t" l="l"/>
              <a:pathLst>
                <a:path h="6449187" w="6449187">
                  <a:moveTo>
                    <a:pt x="6449187" y="3224657"/>
                  </a:moveTo>
                  <a:cubicBezTo>
                    <a:pt x="6449187" y="5005451"/>
                    <a:pt x="5005451" y="6449187"/>
                    <a:pt x="3224657" y="6449187"/>
                  </a:cubicBezTo>
                  <a:cubicBezTo>
                    <a:pt x="1443863" y="6449187"/>
                    <a:pt x="0" y="5005451"/>
                    <a:pt x="0" y="3224657"/>
                  </a:cubicBezTo>
                  <a:cubicBezTo>
                    <a:pt x="0" y="1443863"/>
                    <a:pt x="1443736" y="0"/>
                    <a:pt x="3224530" y="0"/>
                  </a:cubicBezTo>
                  <a:cubicBezTo>
                    <a:pt x="5005324" y="0"/>
                    <a:pt x="6449060" y="1443736"/>
                    <a:pt x="6449060" y="3224657"/>
                  </a:cubicBezTo>
                  <a:close/>
                </a:path>
              </a:pathLst>
            </a:custGeom>
            <a:blipFill>
              <a:blip r:embed="rId2"/>
              <a:stretch>
                <a:fillRect l="0" t="-25000" r="0" b="-24999"/>
              </a:stretch>
            </a:blipFill>
          </p:spPr>
        </p:sp>
      </p:grpSp>
      <p:sp>
        <p:nvSpPr>
          <p:cNvPr name="TextBox 4" id="4"/>
          <p:cNvSpPr txBox="true"/>
          <p:nvPr/>
        </p:nvSpPr>
        <p:spPr>
          <a:xfrm rot="0">
            <a:off x="8017620" y="152625"/>
            <a:ext cx="7516561" cy="920268"/>
          </a:xfrm>
          <a:prstGeom prst="rect">
            <a:avLst/>
          </a:prstGeom>
        </p:spPr>
        <p:txBody>
          <a:bodyPr anchor="t" rtlCol="false" tIns="0" lIns="0" bIns="0" rIns="0">
            <a:spAutoFit/>
          </a:bodyPr>
          <a:lstStyle/>
          <a:p>
            <a:pPr algn="l">
              <a:lnSpc>
                <a:spcPts val="7558"/>
              </a:lnSpc>
            </a:pPr>
            <a:r>
              <a:rPr lang="en-US" sz="5399">
                <a:solidFill>
                  <a:srgbClr val="FBFBF9"/>
                </a:solidFill>
                <a:latin typeface="Fira Sans Bold"/>
              </a:rPr>
              <a:t>Introduction</a:t>
            </a:r>
          </a:p>
        </p:txBody>
      </p:sp>
      <p:sp>
        <p:nvSpPr>
          <p:cNvPr name="TextBox 5" id="5"/>
          <p:cNvSpPr txBox="true"/>
          <p:nvPr/>
        </p:nvSpPr>
        <p:spPr>
          <a:xfrm rot="0">
            <a:off x="5488042" y="1491993"/>
            <a:ext cx="12575716" cy="3389578"/>
          </a:xfrm>
          <a:prstGeom prst="rect">
            <a:avLst/>
          </a:prstGeom>
        </p:spPr>
        <p:txBody>
          <a:bodyPr anchor="t" rtlCol="false" tIns="0" lIns="0" bIns="0" rIns="0">
            <a:spAutoFit/>
          </a:bodyPr>
          <a:lstStyle/>
          <a:p>
            <a:pPr algn="l">
              <a:lnSpc>
                <a:spcPts val="5439"/>
              </a:lnSpc>
            </a:pPr>
            <a:r>
              <a:rPr lang="en-US" sz="3398" spc="-63">
                <a:solidFill>
                  <a:srgbClr val="000000"/>
                </a:solidFill>
                <a:latin typeface="Fira Sans Bold"/>
              </a:rPr>
              <a:t>The Equity Research News Tool is a comprehensive language model (LLM) project designed for equity research analysts. Leveraging the power of langchain, the OpenAI API, and FAISS, this tool allows analysts to conduct efficient and insightful news research in the ever-evolving financial landscape.</a:t>
            </a:r>
          </a:p>
        </p:txBody>
      </p:sp>
      <p:sp>
        <p:nvSpPr>
          <p:cNvPr name="TextBox 6" id="6"/>
          <p:cNvSpPr txBox="true"/>
          <p:nvPr/>
        </p:nvSpPr>
        <p:spPr>
          <a:xfrm rot="0">
            <a:off x="1386278" y="5080172"/>
            <a:ext cx="15873022" cy="1913891"/>
          </a:xfrm>
          <a:prstGeom prst="rect">
            <a:avLst/>
          </a:prstGeom>
        </p:spPr>
        <p:txBody>
          <a:bodyPr anchor="t" rtlCol="false" tIns="0" lIns="0" bIns="0" rIns="0">
            <a:spAutoFit/>
          </a:bodyPr>
          <a:lstStyle/>
          <a:p>
            <a:pPr algn="l">
              <a:lnSpc>
                <a:spcPts val="5119"/>
              </a:lnSpc>
            </a:pPr>
            <a:r>
              <a:rPr lang="en-US" sz="3199" spc="-59">
                <a:solidFill>
                  <a:srgbClr val="FBFBF9"/>
                </a:solidFill>
                <a:latin typeface="Fira Sans Bold"/>
              </a:rPr>
              <a:t>It uses fancy language models to understand recent news about a company's stocks and market trends.</a:t>
            </a:r>
          </a:p>
          <a:p>
            <a:pPr algn="l">
              <a:lnSpc>
                <a:spcPts val="5119"/>
              </a:lnSpc>
            </a:pPr>
          </a:p>
        </p:txBody>
      </p:sp>
      <p:sp>
        <p:nvSpPr>
          <p:cNvPr name="Freeform 7" id="7"/>
          <p:cNvSpPr/>
          <p:nvPr/>
        </p:nvSpPr>
        <p:spPr>
          <a:xfrm flipH="false" flipV="false" rot="0">
            <a:off x="542720" y="5236402"/>
            <a:ext cx="485980" cy="491675"/>
          </a:xfrm>
          <a:custGeom>
            <a:avLst/>
            <a:gdLst/>
            <a:ahLst/>
            <a:cxnLst/>
            <a:rect r="r" b="b" t="t" l="l"/>
            <a:pathLst>
              <a:path h="491675" w="485980">
                <a:moveTo>
                  <a:pt x="0" y="0"/>
                </a:moveTo>
                <a:lnTo>
                  <a:pt x="485980" y="0"/>
                </a:lnTo>
                <a:lnTo>
                  <a:pt x="485980" y="491675"/>
                </a:lnTo>
                <a:lnTo>
                  <a:pt x="0" y="49167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542720" y="6926557"/>
            <a:ext cx="485980" cy="491675"/>
          </a:xfrm>
          <a:custGeom>
            <a:avLst/>
            <a:gdLst/>
            <a:ahLst/>
            <a:cxnLst/>
            <a:rect r="r" b="b" t="t" l="l"/>
            <a:pathLst>
              <a:path h="491675" w="485980">
                <a:moveTo>
                  <a:pt x="0" y="0"/>
                </a:moveTo>
                <a:lnTo>
                  <a:pt x="485980" y="0"/>
                </a:lnTo>
                <a:lnTo>
                  <a:pt x="485980" y="491675"/>
                </a:lnTo>
                <a:lnTo>
                  <a:pt x="0" y="49167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9" id="9"/>
          <p:cNvSpPr txBox="true"/>
          <p:nvPr/>
        </p:nvSpPr>
        <p:spPr>
          <a:xfrm rot="0">
            <a:off x="1386278" y="6793207"/>
            <a:ext cx="15598143" cy="1266191"/>
          </a:xfrm>
          <a:prstGeom prst="rect">
            <a:avLst/>
          </a:prstGeom>
        </p:spPr>
        <p:txBody>
          <a:bodyPr anchor="t" rtlCol="false" tIns="0" lIns="0" bIns="0" rIns="0">
            <a:spAutoFit/>
          </a:bodyPr>
          <a:lstStyle/>
          <a:p>
            <a:pPr algn="l">
              <a:lnSpc>
                <a:spcPts val="5119"/>
              </a:lnSpc>
            </a:pPr>
            <a:r>
              <a:rPr lang="en-US" sz="3199" spc="-59">
                <a:solidFill>
                  <a:srgbClr val="FBFBF9"/>
                </a:solidFill>
                <a:latin typeface="Fira Sans Bold"/>
              </a:rPr>
              <a:t>Just share a few recent links, and the tool will give you insights without the jargon.</a:t>
            </a:r>
          </a:p>
          <a:p>
            <a:pPr algn="l">
              <a:lnSpc>
                <a:spcPts val="5119"/>
              </a:lnSpc>
            </a:pPr>
          </a:p>
        </p:txBody>
      </p:sp>
      <p:sp>
        <p:nvSpPr>
          <p:cNvPr name="Freeform 10" id="10"/>
          <p:cNvSpPr/>
          <p:nvPr/>
        </p:nvSpPr>
        <p:spPr>
          <a:xfrm flipH="false" flipV="false" rot="0">
            <a:off x="542720" y="8766625"/>
            <a:ext cx="485980" cy="491675"/>
          </a:xfrm>
          <a:custGeom>
            <a:avLst/>
            <a:gdLst/>
            <a:ahLst/>
            <a:cxnLst/>
            <a:rect r="r" b="b" t="t" l="l"/>
            <a:pathLst>
              <a:path h="491675" w="485980">
                <a:moveTo>
                  <a:pt x="0" y="0"/>
                </a:moveTo>
                <a:lnTo>
                  <a:pt x="485980" y="0"/>
                </a:lnTo>
                <a:lnTo>
                  <a:pt x="485980" y="491675"/>
                </a:lnTo>
                <a:lnTo>
                  <a:pt x="0" y="49167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1" id="11"/>
          <p:cNvSpPr txBox="true"/>
          <p:nvPr/>
        </p:nvSpPr>
        <p:spPr>
          <a:xfrm rot="0">
            <a:off x="1386278" y="8397498"/>
            <a:ext cx="15093598" cy="1266191"/>
          </a:xfrm>
          <a:prstGeom prst="rect">
            <a:avLst/>
          </a:prstGeom>
        </p:spPr>
        <p:txBody>
          <a:bodyPr anchor="t" rtlCol="false" tIns="0" lIns="0" bIns="0" rIns="0">
            <a:spAutoFit/>
          </a:bodyPr>
          <a:lstStyle/>
          <a:p>
            <a:pPr algn="l">
              <a:lnSpc>
                <a:spcPts val="5119"/>
              </a:lnSpc>
            </a:pPr>
            <a:r>
              <a:rPr lang="en-US" sz="3199" spc="-59">
                <a:solidFill>
                  <a:srgbClr val="FBFBF9"/>
                </a:solidFill>
                <a:latin typeface="Fira Sans Bold"/>
              </a:rPr>
              <a:t>Ask questions about profits or losses, and get easy-to-understand answers.</a:t>
            </a:r>
          </a:p>
          <a:p>
            <a:pPr algn="l">
              <a:lnSpc>
                <a:spcPts val="5119"/>
              </a:lnSpc>
            </a:pPr>
          </a:p>
        </p:txBody>
      </p:sp>
    </p:spTree>
  </p:cSld>
  <p:clrMapOvr>
    <a:masterClrMapping/>
  </p:clrMapOvr>
</p:sld>
</file>

<file path=ppt/slides/slide5.xml><?xml version="1.0" encoding="utf-8"?>
<p:sld xmlns:p="http://schemas.openxmlformats.org/presentationml/2006/main" xmlns:a="http://schemas.openxmlformats.org/drawingml/2006/main">
  <p:cSld>
    <p:bg>
      <p:bgPr>
        <a:gradFill rotWithShape="true">
          <a:gsLst>
            <a:gs pos="0">
              <a:srgbClr val="5DE0E6">
                <a:alpha val="100000"/>
              </a:srgbClr>
            </a:gs>
            <a:gs pos="100000">
              <a:srgbClr val="004AAD">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7600950" y="1483151"/>
            <a:ext cx="3086100" cy="3086100"/>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E0857"/>
            </a:solidFill>
          </p:spPr>
        </p:sp>
        <p:sp>
          <p:nvSpPr>
            <p:cNvPr name="TextBox 4" id="4"/>
            <p:cNvSpPr txBox="true"/>
            <p:nvPr/>
          </p:nvSpPr>
          <p:spPr>
            <a:xfrm>
              <a:off x="76200" y="-9525"/>
              <a:ext cx="660400" cy="746125"/>
            </a:xfrm>
            <a:prstGeom prst="rect">
              <a:avLst/>
            </a:prstGeom>
          </p:spPr>
          <p:txBody>
            <a:bodyPr anchor="ctr" rtlCol="false" tIns="50800" lIns="50800" bIns="50800" rIns="50800"/>
            <a:lstStyle/>
            <a:p>
              <a:pPr algn="ctr">
                <a:lnSpc>
                  <a:spcPts val="3678"/>
                </a:lnSpc>
              </a:pPr>
            </a:p>
          </p:txBody>
        </p:sp>
      </p:grpSp>
      <p:sp>
        <p:nvSpPr>
          <p:cNvPr name="TextBox 5" id="5"/>
          <p:cNvSpPr txBox="true"/>
          <p:nvPr/>
        </p:nvSpPr>
        <p:spPr>
          <a:xfrm rot="0">
            <a:off x="6244880" y="23492"/>
            <a:ext cx="5132784" cy="833730"/>
          </a:xfrm>
          <a:prstGeom prst="rect">
            <a:avLst/>
          </a:prstGeom>
        </p:spPr>
        <p:txBody>
          <a:bodyPr anchor="t" rtlCol="false" tIns="0" lIns="0" bIns="0" rIns="0">
            <a:spAutoFit/>
          </a:bodyPr>
          <a:lstStyle/>
          <a:p>
            <a:pPr algn="ctr">
              <a:lnSpc>
                <a:spcPts val="7038"/>
              </a:lnSpc>
            </a:pPr>
            <a:r>
              <a:rPr lang="en-US" sz="4399" spc="-83">
                <a:solidFill>
                  <a:srgbClr val="FFFFFF"/>
                </a:solidFill>
                <a:latin typeface="Open Sans Bold"/>
              </a:rPr>
              <a:t>ALGORITHMS </a:t>
            </a:r>
          </a:p>
        </p:txBody>
      </p:sp>
      <p:sp>
        <p:nvSpPr>
          <p:cNvPr name="TextBox 6" id="6"/>
          <p:cNvSpPr txBox="true"/>
          <p:nvPr/>
        </p:nvSpPr>
        <p:spPr>
          <a:xfrm rot="0">
            <a:off x="6654365" y="1784788"/>
            <a:ext cx="4936476" cy="2216125"/>
          </a:xfrm>
          <a:prstGeom prst="rect">
            <a:avLst/>
          </a:prstGeom>
        </p:spPr>
        <p:txBody>
          <a:bodyPr anchor="t" rtlCol="false" tIns="0" lIns="0" bIns="0" rIns="0">
            <a:spAutoFit/>
          </a:bodyPr>
          <a:lstStyle/>
          <a:p>
            <a:pPr algn="ctr">
              <a:lnSpc>
                <a:spcPts val="11199"/>
              </a:lnSpc>
            </a:pPr>
            <a:r>
              <a:rPr lang="en-US" sz="6998" spc="-132">
                <a:solidFill>
                  <a:srgbClr val="FFFFFF"/>
                </a:solidFill>
                <a:latin typeface="Fira Sans Bold"/>
              </a:rPr>
              <a:t>02</a:t>
            </a:r>
          </a:p>
          <a:p>
            <a:pPr algn="ctr">
              <a:lnSpc>
                <a:spcPts val="6399"/>
              </a:lnSpc>
            </a:pPr>
            <a:r>
              <a:rPr lang="en-US" sz="3999" spc="-75">
                <a:solidFill>
                  <a:srgbClr val="FFFFFF"/>
                </a:solidFill>
                <a:latin typeface="Fira Sans Bold"/>
              </a:rPr>
              <a:t>FAISS</a:t>
            </a:r>
          </a:p>
        </p:txBody>
      </p:sp>
      <p:sp>
        <p:nvSpPr>
          <p:cNvPr name="TextBox 7" id="7"/>
          <p:cNvSpPr txBox="true"/>
          <p:nvPr/>
        </p:nvSpPr>
        <p:spPr>
          <a:xfrm rot="0">
            <a:off x="507890" y="4477602"/>
            <a:ext cx="4703369" cy="5163494"/>
          </a:xfrm>
          <a:prstGeom prst="rect">
            <a:avLst/>
          </a:prstGeom>
        </p:spPr>
        <p:txBody>
          <a:bodyPr anchor="t" rtlCol="false" tIns="0" lIns="0" bIns="0" rIns="0">
            <a:spAutoFit/>
          </a:bodyPr>
          <a:lstStyle/>
          <a:p>
            <a:pPr algn="ctr">
              <a:lnSpc>
                <a:spcPts val="4639"/>
              </a:lnSpc>
            </a:pPr>
            <a:r>
              <a:rPr lang="en-US" sz="2898" spc="-54">
                <a:solidFill>
                  <a:srgbClr val="000000"/>
                </a:solidFill>
                <a:latin typeface="Open Sans Bold"/>
              </a:rPr>
              <a:t>Utilized for various NLP tasks, such as entity recognition, sentiment analysis, and more, providing valuable insights into the content of news articles. Text generation </a:t>
            </a:r>
          </a:p>
          <a:p>
            <a:pPr algn="ctr">
              <a:lnSpc>
                <a:spcPts val="4103"/>
              </a:lnSpc>
            </a:pPr>
          </a:p>
        </p:txBody>
      </p:sp>
      <p:sp>
        <p:nvSpPr>
          <p:cNvPr name="TextBox 8" id="8"/>
          <p:cNvSpPr txBox="true"/>
          <p:nvPr/>
        </p:nvSpPr>
        <p:spPr>
          <a:xfrm rot="0">
            <a:off x="6697159" y="4720294"/>
            <a:ext cx="4893682" cy="4615143"/>
          </a:xfrm>
          <a:prstGeom prst="rect">
            <a:avLst/>
          </a:prstGeom>
        </p:spPr>
        <p:txBody>
          <a:bodyPr anchor="t" rtlCol="false" tIns="0" lIns="0" bIns="0" rIns="0">
            <a:spAutoFit/>
          </a:bodyPr>
          <a:lstStyle/>
          <a:p>
            <a:pPr algn="ctr">
              <a:lnSpc>
                <a:spcPts val="4639"/>
              </a:lnSpc>
            </a:pPr>
            <a:r>
              <a:rPr lang="en-US" sz="2898" spc="-54">
                <a:solidFill>
                  <a:srgbClr val="191919"/>
                </a:solidFill>
                <a:latin typeface="Open Sans Bold"/>
              </a:rPr>
              <a:t>Employed to generate human-like summaries or responses, enhancing the tool's capabilities in providing concise and informative outputs. Similarity Search </a:t>
            </a:r>
          </a:p>
          <a:p>
            <a:pPr algn="ctr">
              <a:lnSpc>
                <a:spcPts val="4639"/>
              </a:lnSpc>
            </a:pPr>
          </a:p>
        </p:txBody>
      </p:sp>
      <p:sp>
        <p:nvSpPr>
          <p:cNvPr name="TextBox 9" id="9"/>
          <p:cNvSpPr txBox="true"/>
          <p:nvPr/>
        </p:nvSpPr>
        <p:spPr>
          <a:xfrm rot="0">
            <a:off x="13076741" y="4312775"/>
            <a:ext cx="4859055" cy="4615143"/>
          </a:xfrm>
          <a:prstGeom prst="rect">
            <a:avLst/>
          </a:prstGeom>
        </p:spPr>
        <p:txBody>
          <a:bodyPr anchor="t" rtlCol="false" tIns="0" lIns="0" bIns="0" rIns="0">
            <a:spAutoFit/>
          </a:bodyPr>
          <a:lstStyle/>
          <a:p>
            <a:pPr algn="ctr">
              <a:lnSpc>
                <a:spcPts val="4639"/>
              </a:lnSpc>
            </a:pPr>
            <a:r>
              <a:rPr lang="en-US" sz="2898" spc="-54">
                <a:solidFill>
                  <a:srgbClr val="000000"/>
                </a:solidFill>
                <a:latin typeface="Open Sans Bold"/>
              </a:rPr>
              <a:t>Integrated to perform efficient similarity search on precomputed news embeddings, allowing analysts to find articles related to their queries based on content similarity.</a:t>
            </a:r>
          </a:p>
        </p:txBody>
      </p:sp>
      <p:grpSp>
        <p:nvGrpSpPr>
          <p:cNvPr name="Group 10" id="10"/>
          <p:cNvGrpSpPr/>
          <p:nvPr/>
        </p:nvGrpSpPr>
        <p:grpSpPr>
          <a:xfrm rot="0">
            <a:off x="0" y="857222"/>
            <a:ext cx="4890558" cy="5158473"/>
            <a:chOff x="0" y="0"/>
            <a:chExt cx="6520744" cy="6877964"/>
          </a:xfrm>
        </p:grpSpPr>
        <p:grpSp>
          <p:nvGrpSpPr>
            <p:cNvPr name="Group 11" id="11"/>
            <p:cNvGrpSpPr/>
            <p:nvPr/>
          </p:nvGrpSpPr>
          <p:grpSpPr>
            <a:xfrm rot="0">
              <a:off x="1202972" y="0"/>
              <a:ext cx="4114800" cy="4114800"/>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E0857"/>
              </a:solidFill>
            </p:spPr>
          </p:sp>
          <p:sp>
            <p:nvSpPr>
              <p:cNvPr name="TextBox 13" id="13"/>
              <p:cNvSpPr txBox="true"/>
              <p:nvPr/>
            </p:nvSpPr>
            <p:spPr>
              <a:xfrm>
                <a:off x="76200" y="-9525"/>
                <a:ext cx="660400" cy="746125"/>
              </a:xfrm>
              <a:prstGeom prst="rect">
                <a:avLst/>
              </a:prstGeom>
            </p:spPr>
            <p:txBody>
              <a:bodyPr anchor="ctr" rtlCol="false" tIns="50800" lIns="50800" bIns="50800" rIns="50800"/>
              <a:lstStyle/>
              <a:p>
                <a:pPr algn="ctr">
                  <a:lnSpc>
                    <a:spcPts val="3678"/>
                  </a:lnSpc>
                </a:pPr>
              </a:p>
            </p:txBody>
          </p:sp>
        </p:grpSp>
        <p:sp>
          <p:nvSpPr>
            <p:cNvPr name="TextBox 14" id="14"/>
            <p:cNvSpPr txBox="true"/>
            <p:nvPr/>
          </p:nvSpPr>
          <p:spPr>
            <a:xfrm rot="0">
              <a:off x="0" y="119736"/>
              <a:ext cx="6520744" cy="6758227"/>
            </a:xfrm>
            <a:prstGeom prst="rect">
              <a:avLst/>
            </a:prstGeom>
          </p:spPr>
          <p:txBody>
            <a:bodyPr anchor="t" rtlCol="false" tIns="0" lIns="0" bIns="0" rIns="0">
              <a:spAutoFit/>
            </a:bodyPr>
            <a:lstStyle/>
            <a:p>
              <a:pPr algn="ctr">
                <a:lnSpc>
                  <a:spcPts val="11199"/>
                </a:lnSpc>
              </a:pPr>
              <a:r>
                <a:rPr lang="en-US" sz="6998" spc="-132">
                  <a:solidFill>
                    <a:srgbClr val="FFFFFF"/>
                  </a:solidFill>
                  <a:latin typeface="Fira Sans Bold"/>
                </a:rPr>
                <a:t>01</a:t>
              </a:r>
            </a:p>
            <a:p>
              <a:pPr algn="ctr">
                <a:lnSpc>
                  <a:spcPts val="6399"/>
                </a:lnSpc>
              </a:pPr>
              <a:r>
                <a:rPr lang="en-US" sz="3999" spc="-75">
                  <a:solidFill>
                    <a:srgbClr val="FFFFFF"/>
                  </a:solidFill>
                  <a:latin typeface="Fira Sans Bold"/>
                </a:rPr>
                <a:t>Langchain</a:t>
              </a:r>
            </a:p>
          </p:txBody>
        </p:sp>
      </p:grpSp>
      <p:grpSp>
        <p:nvGrpSpPr>
          <p:cNvPr name="Group 15" id="15"/>
          <p:cNvGrpSpPr/>
          <p:nvPr/>
        </p:nvGrpSpPr>
        <p:grpSpPr>
          <a:xfrm rot="0">
            <a:off x="14173200" y="666750"/>
            <a:ext cx="3086100" cy="3086100"/>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E0857"/>
            </a:solidFill>
          </p:spPr>
        </p:sp>
        <p:sp>
          <p:nvSpPr>
            <p:cNvPr name="TextBox 17" id="17"/>
            <p:cNvSpPr txBox="true"/>
            <p:nvPr/>
          </p:nvSpPr>
          <p:spPr>
            <a:xfrm>
              <a:off x="76200" y="-9525"/>
              <a:ext cx="660400" cy="746125"/>
            </a:xfrm>
            <a:prstGeom prst="rect">
              <a:avLst/>
            </a:prstGeom>
          </p:spPr>
          <p:txBody>
            <a:bodyPr anchor="ctr" rtlCol="false" tIns="50800" lIns="50800" bIns="50800" rIns="50800"/>
            <a:lstStyle/>
            <a:p>
              <a:pPr algn="ctr">
                <a:lnSpc>
                  <a:spcPts val="3678"/>
                </a:lnSpc>
              </a:pPr>
            </a:p>
          </p:txBody>
        </p:sp>
      </p:grpSp>
      <p:sp>
        <p:nvSpPr>
          <p:cNvPr name="TextBox 18" id="18"/>
          <p:cNvSpPr txBox="true"/>
          <p:nvPr/>
        </p:nvSpPr>
        <p:spPr>
          <a:xfrm rot="0">
            <a:off x="13162466" y="590522"/>
            <a:ext cx="4974649" cy="5135345"/>
          </a:xfrm>
          <a:prstGeom prst="rect">
            <a:avLst/>
          </a:prstGeom>
        </p:spPr>
        <p:txBody>
          <a:bodyPr anchor="t" rtlCol="false" tIns="0" lIns="0" bIns="0" rIns="0">
            <a:spAutoFit/>
          </a:bodyPr>
          <a:lstStyle/>
          <a:p>
            <a:pPr algn="ctr">
              <a:lnSpc>
                <a:spcPts val="11199"/>
              </a:lnSpc>
            </a:pPr>
            <a:r>
              <a:rPr lang="en-US" sz="6998" spc="-132">
                <a:solidFill>
                  <a:srgbClr val="FFFFFF"/>
                </a:solidFill>
                <a:latin typeface="Fira Sans Bold"/>
              </a:rPr>
              <a:t>03</a:t>
            </a:r>
          </a:p>
          <a:p>
            <a:pPr algn="ctr">
              <a:lnSpc>
                <a:spcPts val="6399"/>
              </a:lnSpc>
            </a:pPr>
            <a:r>
              <a:rPr lang="en-US" sz="3999" spc="-75">
                <a:solidFill>
                  <a:srgbClr val="FFFFFF"/>
                </a:solidFill>
                <a:latin typeface="Fira Sans Bold"/>
              </a:rPr>
              <a:t>OpenAI</a:t>
            </a:r>
          </a:p>
        </p:txBody>
      </p:sp>
    </p:spTree>
  </p:cSld>
  <p:clrMapOvr>
    <a:masterClrMapping/>
  </p:clrMapOvr>
</p:sld>
</file>

<file path=ppt/slides/slide6.xml><?xml version="1.0" encoding="utf-8"?>
<p:sld xmlns:p="http://schemas.openxmlformats.org/presentationml/2006/main" xmlns:a="http://schemas.openxmlformats.org/drawingml/2006/main">
  <p:cSld>
    <p:bg>
      <p:bgPr>
        <a:solidFill>
          <a:srgbClr val="0E0857"/>
        </a:solidFill>
      </p:bgPr>
    </p:bg>
    <p:spTree>
      <p:nvGrpSpPr>
        <p:cNvPr id="1" name=""/>
        <p:cNvGrpSpPr/>
        <p:nvPr/>
      </p:nvGrpSpPr>
      <p:grpSpPr>
        <a:xfrm>
          <a:off x="0" y="0"/>
          <a:ext cx="0" cy="0"/>
          <a:chOff x="0" y="0"/>
          <a:chExt cx="0" cy="0"/>
        </a:xfrm>
      </p:grpSpPr>
      <p:grpSp>
        <p:nvGrpSpPr>
          <p:cNvPr name="Group 2" id="2"/>
          <p:cNvGrpSpPr/>
          <p:nvPr/>
        </p:nvGrpSpPr>
        <p:grpSpPr>
          <a:xfrm rot="0">
            <a:off x="11170404" y="517756"/>
            <a:ext cx="3114130" cy="1021887"/>
            <a:chOff x="0" y="0"/>
            <a:chExt cx="4152173" cy="1362516"/>
          </a:xfrm>
        </p:grpSpPr>
        <p:sp>
          <p:nvSpPr>
            <p:cNvPr name="Freeform 3" id="3"/>
            <p:cNvSpPr/>
            <p:nvPr/>
          </p:nvSpPr>
          <p:spPr>
            <a:xfrm flipH="false" flipV="false" rot="0">
              <a:off x="0" y="0"/>
              <a:ext cx="4152138" cy="1362456"/>
            </a:xfrm>
            <a:custGeom>
              <a:avLst/>
              <a:gdLst/>
              <a:ahLst/>
              <a:cxnLst/>
              <a:rect r="r" b="b" t="t" l="l"/>
              <a:pathLst>
                <a:path h="1362456" w="4152138">
                  <a:moveTo>
                    <a:pt x="0" y="0"/>
                  </a:moveTo>
                  <a:lnTo>
                    <a:pt x="4152138" y="0"/>
                  </a:lnTo>
                  <a:lnTo>
                    <a:pt x="4152138" y="1362456"/>
                  </a:lnTo>
                  <a:lnTo>
                    <a:pt x="0" y="1362456"/>
                  </a:lnTo>
                  <a:close/>
                </a:path>
              </a:pathLst>
            </a:custGeom>
            <a:solidFill>
              <a:srgbClr val="0000F7"/>
            </a:solidFill>
          </p:spPr>
        </p:sp>
      </p:grpSp>
      <p:sp>
        <p:nvSpPr>
          <p:cNvPr name="TextBox 4" id="4"/>
          <p:cNvSpPr txBox="true"/>
          <p:nvPr/>
        </p:nvSpPr>
        <p:spPr>
          <a:xfrm rot="0">
            <a:off x="11169898" y="679326"/>
            <a:ext cx="3012530" cy="1432405"/>
          </a:xfrm>
          <a:prstGeom prst="rect">
            <a:avLst/>
          </a:prstGeom>
        </p:spPr>
        <p:txBody>
          <a:bodyPr anchor="t" rtlCol="false" tIns="0" lIns="0" bIns="0" rIns="0">
            <a:spAutoFit/>
          </a:bodyPr>
          <a:lstStyle/>
          <a:p>
            <a:pPr algn="ctr">
              <a:lnSpc>
                <a:spcPts val="4959"/>
              </a:lnSpc>
            </a:pPr>
            <a:r>
              <a:rPr lang="en-US" sz="3099" spc="-58">
                <a:solidFill>
                  <a:srgbClr val="FBFBF9"/>
                </a:solidFill>
                <a:latin typeface="Open Sans"/>
              </a:rPr>
              <a:t>Demerits</a:t>
            </a:r>
          </a:p>
        </p:txBody>
      </p:sp>
      <p:grpSp>
        <p:nvGrpSpPr>
          <p:cNvPr name="Group 5" id="5"/>
          <p:cNvGrpSpPr/>
          <p:nvPr/>
        </p:nvGrpSpPr>
        <p:grpSpPr>
          <a:xfrm rot="0">
            <a:off x="7703849" y="517756"/>
            <a:ext cx="3114130" cy="1021887"/>
            <a:chOff x="0" y="0"/>
            <a:chExt cx="4152173" cy="1362516"/>
          </a:xfrm>
        </p:grpSpPr>
        <p:sp>
          <p:nvSpPr>
            <p:cNvPr name="Freeform 6" id="6"/>
            <p:cNvSpPr/>
            <p:nvPr/>
          </p:nvSpPr>
          <p:spPr>
            <a:xfrm flipH="false" flipV="false" rot="0">
              <a:off x="0" y="0"/>
              <a:ext cx="4152138" cy="1362456"/>
            </a:xfrm>
            <a:custGeom>
              <a:avLst/>
              <a:gdLst/>
              <a:ahLst/>
              <a:cxnLst/>
              <a:rect r="r" b="b" t="t" l="l"/>
              <a:pathLst>
                <a:path h="1362456" w="4152138">
                  <a:moveTo>
                    <a:pt x="0" y="0"/>
                  </a:moveTo>
                  <a:lnTo>
                    <a:pt x="4152138" y="0"/>
                  </a:lnTo>
                  <a:lnTo>
                    <a:pt x="4152138" y="1362456"/>
                  </a:lnTo>
                  <a:lnTo>
                    <a:pt x="0" y="1362456"/>
                  </a:lnTo>
                  <a:close/>
                </a:path>
              </a:pathLst>
            </a:custGeom>
            <a:solidFill>
              <a:srgbClr val="0000F7"/>
            </a:solidFill>
          </p:spPr>
        </p:sp>
      </p:grpSp>
      <p:sp>
        <p:nvSpPr>
          <p:cNvPr name="TextBox 7" id="7"/>
          <p:cNvSpPr txBox="true"/>
          <p:nvPr/>
        </p:nvSpPr>
        <p:spPr>
          <a:xfrm rot="0">
            <a:off x="7742456" y="679326"/>
            <a:ext cx="3012530" cy="1432405"/>
          </a:xfrm>
          <a:prstGeom prst="rect">
            <a:avLst/>
          </a:prstGeom>
        </p:spPr>
        <p:txBody>
          <a:bodyPr anchor="t" rtlCol="false" tIns="0" lIns="0" bIns="0" rIns="0">
            <a:spAutoFit/>
          </a:bodyPr>
          <a:lstStyle/>
          <a:p>
            <a:pPr algn="ctr">
              <a:lnSpc>
                <a:spcPts val="4959"/>
              </a:lnSpc>
            </a:pPr>
            <a:r>
              <a:rPr lang="en-US" sz="3099" spc="-58">
                <a:solidFill>
                  <a:srgbClr val="FBFBF9"/>
                </a:solidFill>
                <a:latin typeface="Open Sans"/>
              </a:rPr>
              <a:t>Merits</a:t>
            </a:r>
          </a:p>
        </p:txBody>
      </p:sp>
      <p:grpSp>
        <p:nvGrpSpPr>
          <p:cNvPr name="Group 8" id="8"/>
          <p:cNvGrpSpPr/>
          <p:nvPr/>
        </p:nvGrpSpPr>
        <p:grpSpPr>
          <a:xfrm rot="0">
            <a:off x="4237294" y="517756"/>
            <a:ext cx="3114130" cy="1021887"/>
            <a:chOff x="0" y="0"/>
            <a:chExt cx="4152173" cy="1362516"/>
          </a:xfrm>
        </p:grpSpPr>
        <p:sp>
          <p:nvSpPr>
            <p:cNvPr name="Freeform 9" id="9"/>
            <p:cNvSpPr/>
            <p:nvPr/>
          </p:nvSpPr>
          <p:spPr>
            <a:xfrm flipH="false" flipV="false" rot="0">
              <a:off x="0" y="0"/>
              <a:ext cx="4152138" cy="1362456"/>
            </a:xfrm>
            <a:custGeom>
              <a:avLst/>
              <a:gdLst/>
              <a:ahLst/>
              <a:cxnLst/>
              <a:rect r="r" b="b" t="t" l="l"/>
              <a:pathLst>
                <a:path h="1362456" w="4152138">
                  <a:moveTo>
                    <a:pt x="0" y="0"/>
                  </a:moveTo>
                  <a:lnTo>
                    <a:pt x="4152138" y="0"/>
                  </a:lnTo>
                  <a:lnTo>
                    <a:pt x="4152138" y="1362456"/>
                  </a:lnTo>
                  <a:lnTo>
                    <a:pt x="0" y="1362456"/>
                  </a:lnTo>
                  <a:close/>
                </a:path>
              </a:pathLst>
            </a:custGeom>
            <a:solidFill>
              <a:srgbClr val="0000F7"/>
            </a:solidFill>
          </p:spPr>
        </p:sp>
      </p:grpSp>
      <p:sp>
        <p:nvSpPr>
          <p:cNvPr name="TextBox 10" id="10"/>
          <p:cNvSpPr txBox="true"/>
          <p:nvPr/>
        </p:nvSpPr>
        <p:spPr>
          <a:xfrm rot="0">
            <a:off x="4288094" y="679326"/>
            <a:ext cx="3012530" cy="1432405"/>
          </a:xfrm>
          <a:prstGeom prst="rect">
            <a:avLst/>
          </a:prstGeom>
        </p:spPr>
        <p:txBody>
          <a:bodyPr anchor="t" rtlCol="false" tIns="0" lIns="0" bIns="0" rIns="0">
            <a:spAutoFit/>
          </a:bodyPr>
          <a:lstStyle/>
          <a:p>
            <a:pPr algn="ctr">
              <a:lnSpc>
                <a:spcPts val="4959"/>
              </a:lnSpc>
            </a:pPr>
            <a:r>
              <a:rPr lang="en-US" sz="3099" spc="-58">
                <a:solidFill>
                  <a:srgbClr val="FBFBF9"/>
                </a:solidFill>
                <a:latin typeface="Open Sans"/>
              </a:rPr>
              <a:t>Publications</a:t>
            </a:r>
          </a:p>
        </p:txBody>
      </p:sp>
      <p:grpSp>
        <p:nvGrpSpPr>
          <p:cNvPr name="Group 11" id="11"/>
          <p:cNvGrpSpPr/>
          <p:nvPr/>
        </p:nvGrpSpPr>
        <p:grpSpPr>
          <a:xfrm rot="0">
            <a:off x="770738" y="517756"/>
            <a:ext cx="3114130" cy="1021887"/>
            <a:chOff x="0" y="0"/>
            <a:chExt cx="4152173" cy="1362516"/>
          </a:xfrm>
        </p:grpSpPr>
        <p:sp>
          <p:nvSpPr>
            <p:cNvPr name="Freeform 12" id="12"/>
            <p:cNvSpPr/>
            <p:nvPr/>
          </p:nvSpPr>
          <p:spPr>
            <a:xfrm flipH="false" flipV="false" rot="0">
              <a:off x="0" y="0"/>
              <a:ext cx="4152138" cy="1362456"/>
            </a:xfrm>
            <a:custGeom>
              <a:avLst/>
              <a:gdLst/>
              <a:ahLst/>
              <a:cxnLst/>
              <a:rect r="r" b="b" t="t" l="l"/>
              <a:pathLst>
                <a:path h="1362456" w="4152138">
                  <a:moveTo>
                    <a:pt x="0" y="0"/>
                  </a:moveTo>
                  <a:lnTo>
                    <a:pt x="4152138" y="0"/>
                  </a:lnTo>
                  <a:lnTo>
                    <a:pt x="4152138" y="1362456"/>
                  </a:lnTo>
                  <a:lnTo>
                    <a:pt x="0" y="1362456"/>
                  </a:lnTo>
                  <a:close/>
                </a:path>
              </a:pathLst>
            </a:custGeom>
            <a:solidFill>
              <a:srgbClr val="0000F7"/>
            </a:solidFill>
          </p:spPr>
        </p:sp>
      </p:grpSp>
      <p:sp>
        <p:nvSpPr>
          <p:cNvPr name="TextBox 13" id="13"/>
          <p:cNvSpPr txBox="true"/>
          <p:nvPr/>
        </p:nvSpPr>
        <p:spPr>
          <a:xfrm rot="0">
            <a:off x="780263" y="669801"/>
            <a:ext cx="3012530" cy="1514260"/>
          </a:xfrm>
          <a:prstGeom prst="rect">
            <a:avLst/>
          </a:prstGeom>
        </p:spPr>
        <p:txBody>
          <a:bodyPr anchor="t" rtlCol="false" tIns="0" lIns="0" bIns="0" rIns="0">
            <a:spAutoFit/>
          </a:bodyPr>
          <a:lstStyle/>
          <a:p>
            <a:pPr algn="ctr">
              <a:lnSpc>
                <a:spcPts val="4959"/>
              </a:lnSpc>
            </a:pPr>
            <a:r>
              <a:rPr lang="en-US" sz="3099" spc="-58">
                <a:solidFill>
                  <a:srgbClr val="FBFBF9"/>
                </a:solidFill>
                <a:latin typeface="Fira Sans"/>
              </a:rPr>
              <a:t>Paper title</a:t>
            </a:r>
          </a:p>
        </p:txBody>
      </p:sp>
      <p:grpSp>
        <p:nvGrpSpPr>
          <p:cNvPr name="Group 14" id="14"/>
          <p:cNvGrpSpPr/>
          <p:nvPr/>
        </p:nvGrpSpPr>
        <p:grpSpPr>
          <a:xfrm rot="0">
            <a:off x="14634345" y="517756"/>
            <a:ext cx="3114130" cy="1021887"/>
            <a:chOff x="0" y="0"/>
            <a:chExt cx="4152173" cy="1362516"/>
          </a:xfrm>
        </p:grpSpPr>
        <p:sp>
          <p:nvSpPr>
            <p:cNvPr name="Freeform 15" id="15"/>
            <p:cNvSpPr/>
            <p:nvPr/>
          </p:nvSpPr>
          <p:spPr>
            <a:xfrm flipH="false" flipV="false" rot="0">
              <a:off x="0" y="0"/>
              <a:ext cx="4152138" cy="1362456"/>
            </a:xfrm>
            <a:custGeom>
              <a:avLst/>
              <a:gdLst/>
              <a:ahLst/>
              <a:cxnLst/>
              <a:rect r="r" b="b" t="t" l="l"/>
              <a:pathLst>
                <a:path h="1362456" w="4152138">
                  <a:moveTo>
                    <a:pt x="0" y="0"/>
                  </a:moveTo>
                  <a:lnTo>
                    <a:pt x="4152138" y="0"/>
                  </a:lnTo>
                  <a:lnTo>
                    <a:pt x="4152138" y="1362456"/>
                  </a:lnTo>
                  <a:lnTo>
                    <a:pt x="0" y="1362456"/>
                  </a:lnTo>
                  <a:close/>
                </a:path>
              </a:pathLst>
            </a:custGeom>
            <a:solidFill>
              <a:srgbClr val="0000F7"/>
            </a:solidFill>
          </p:spPr>
        </p:sp>
      </p:grpSp>
      <p:sp>
        <p:nvSpPr>
          <p:cNvPr name="TextBox 16" id="16"/>
          <p:cNvSpPr txBox="true"/>
          <p:nvPr/>
        </p:nvSpPr>
        <p:spPr>
          <a:xfrm rot="0">
            <a:off x="14752300" y="679326"/>
            <a:ext cx="3012530" cy="1432405"/>
          </a:xfrm>
          <a:prstGeom prst="rect">
            <a:avLst/>
          </a:prstGeom>
        </p:spPr>
        <p:txBody>
          <a:bodyPr anchor="t" rtlCol="false" tIns="0" lIns="0" bIns="0" rIns="0">
            <a:spAutoFit/>
          </a:bodyPr>
          <a:lstStyle/>
          <a:p>
            <a:pPr algn="ctr">
              <a:lnSpc>
                <a:spcPts val="4959"/>
              </a:lnSpc>
            </a:pPr>
            <a:r>
              <a:rPr lang="en-US" sz="3099" spc="-58">
                <a:solidFill>
                  <a:srgbClr val="FBFBF9"/>
                </a:solidFill>
                <a:latin typeface="Open Sans"/>
              </a:rPr>
              <a:t>Technique Used</a:t>
            </a:r>
          </a:p>
        </p:txBody>
      </p:sp>
      <p:grpSp>
        <p:nvGrpSpPr>
          <p:cNvPr name="Group 17" id="17"/>
          <p:cNvGrpSpPr/>
          <p:nvPr/>
        </p:nvGrpSpPr>
        <p:grpSpPr>
          <a:xfrm rot="0">
            <a:off x="11171205" y="1847428"/>
            <a:ext cx="3114370" cy="3824993"/>
            <a:chOff x="0" y="0"/>
            <a:chExt cx="4152493" cy="5099991"/>
          </a:xfrm>
        </p:grpSpPr>
        <p:sp>
          <p:nvSpPr>
            <p:cNvPr name="Freeform 18" id="18"/>
            <p:cNvSpPr/>
            <p:nvPr/>
          </p:nvSpPr>
          <p:spPr>
            <a:xfrm flipH="false" flipV="false" rot="0">
              <a:off x="0" y="0"/>
              <a:ext cx="4152519" cy="5099939"/>
            </a:xfrm>
            <a:custGeom>
              <a:avLst/>
              <a:gdLst/>
              <a:ahLst/>
              <a:cxnLst/>
              <a:rect r="r" b="b" t="t" l="l"/>
              <a:pathLst>
                <a:path h="5099939" w="4152519">
                  <a:moveTo>
                    <a:pt x="0" y="0"/>
                  </a:moveTo>
                  <a:lnTo>
                    <a:pt x="4152519" y="0"/>
                  </a:lnTo>
                  <a:lnTo>
                    <a:pt x="4152519" y="5099939"/>
                  </a:lnTo>
                  <a:lnTo>
                    <a:pt x="0" y="5099939"/>
                  </a:lnTo>
                  <a:close/>
                </a:path>
              </a:pathLst>
            </a:custGeom>
            <a:solidFill>
              <a:srgbClr val="F6AE42"/>
            </a:solidFill>
          </p:spPr>
        </p:sp>
      </p:grpSp>
      <p:sp>
        <p:nvSpPr>
          <p:cNvPr name="TextBox 19" id="19"/>
          <p:cNvSpPr txBox="true"/>
          <p:nvPr/>
        </p:nvSpPr>
        <p:spPr>
          <a:xfrm rot="0">
            <a:off x="11161653" y="1842591"/>
            <a:ext cx="3012770" cy="4134630"/>
          </a:xfrm>
          <a:prstGeom prst="rect">
            <a:avLst/>
          </a:prstGeom>
        </p:spPr>
        <p:txBody>
          <a:bodyPr anchor="t" rtlCol="false" tIns="0" lIns="0" bIns="0" rIns="0">
            <a:spAutoFit/>
          </a:bodyPr>
          <a:lstStyle/>
          <a:p>
            <a:pPr algn="ctr">
              <a:lnSpc>
                <a:spcPts val="3678"/>
              </a:lnSpc>
            </a:pPr>
            <a:r>
              <a:rPr lang="en-US" sz="2299" spc="-43">
                <a:solidFill>
                  <a:srgbClr val="000000"/>
                </a:solidFill>
                <a:latin typeface="Open Sans"/>
              </a:rPr>
              <a:t>Limited scope in the abstract regarding specific findings, methodologies, or critical evaluation of the reviewed literature.</a:t>
            </a:r>
          </a:p>
        </p:txBody>
      </p:sp>
      <p:grpSp>
        <p:nvGrpSpPr>
          <p:cNvPr name="Group 20" id="20"/>
          <p:cNvGrpSpPr/>
          <p:nvPr/>
        </p:nvGrpSpPr>
        <p:grpSpPr>
          <a:xfrm rot="0">
            <a:off x="7704383" y="1847428"/>
            <a:ext cx="3114370" cy="3824993"/>
            <a:chOff x="0" y="0"/>
            <a:chExt cx="4152493" cy="5099991"/>
          </a:xfrm>
        </p:grpSpPr>
        <p:sp>
          <p:nvSpPr>
            <p:cNvPr name="Freeform 21" id="21"/>
            <p:cNvSpPr/>
            <p:nvPr/>
          </p:nvSpPr>
          <p:spPr>
            <a:xfrm flipH="false" flipV="false" rot="0">
              <a:off x="0" y="0"/>
              <a:ext cx="4152519" cy="5099939"/>
            </a:xfrm>
            <a:custGeom>
              <a:avLst/>
              <a:gdLst/>
              <a:ahLst/>
              <a:cxnLst/>
              <a:rect r="r" b="b" t="t" l="l"/>
              <a:pathLst>
                <a:path h="5099939" w="4152519">
                  <a:moveTo>
                    <a:pt x="0" y="0"/>
                  </a:moveTo>
                  <a:lnTo>
                    <a:pt x="4152519" y="0"/>
                  </a:lnTo>
                  <a:lnTo>
                    <a:pt x="4152519" y="5099939"/>
                  </a:lnTo>
                  <a:lnTo>
                    <a:pt x="0" y="5099939"/>
                  </a:lnTo>
                  <a:close/>
                </a:path>
              </a:pathLst>
            </a:custGeom>
            <a:solidFill>
              <a:srgbClr val="F6AE42"/>
            </a:solidFill>
          </p:spPr>
        </p:sp>
      </p:grpSp>
      <p:sp>
        <p:nvSpPr>
          <p:cNvPr name="TextBox 22" id="22"/>
          <p:cNvSpPr txBox="true"/>
          <p:nvPr/>
        </p:nvSpPr>
        <p:spPr>
          <a:xfrm rot="0">
            <a:off x="7796458" y="1888284"/>
            <a:ext cx="3012770" cy="4088937"/>
          </a:xfrm>
          <a:prstGeom prst="rect">
            <a:avLst/>
          </a:prstGeom>
        </p:spPr>
        <p:txBody>
          <a:bodyPr anchor="t" rtlCol="false" tIns="0" lIns="0" bIns="0" rIns="0">
            <a:spAutoFit/>
          </a:bodyPr>
          <a:lstStyle/>
          <a:p>
            <a:pPr algn="ctr">
              <a:lnSpc>
                <a:spcPts val="3199"/>
              </a:lnSpc>
            </a:pPr>
            <a:r>
              <a:rPr lang="en-US" sz="1999" spc="-37">
                <a:solidFill>
                  <a:srgbClr val="000000"/>
                </a:solidFill>
                <a:latin typeface="Open Sans"/>
              </a:rPr>
              <a:t>The review emphasizes rising interest in AI for finance, covering portfolio optimization, stock prediction, sentiment analysis, and combined approaches</a:t>
            </a:r>
          </a:p>
        </p:txBody>
      </p:sp>
      <p:grpSp>
        <p:nvGrpSpPr>
          <p:cNvPr name="Group 23" id="23"/>
          <p:cNvGrpSpPr/>
          <p:nvPr/>
        </p:nvGrpSpPr>
        <p:grpSpPr>
          <a:xfrm rot="0">
            <a:off x="4237561" y="1847428"/>
            <a:ext cx="3114370" cy="3824993"/>
            <a:chOff x="0" y="0"/>
            <a:chExt cx="4152493" cy="5099991"/>
          </a:xfrm>
        </p:grpSpPr>
        <p:sp>
          <p:nvSpPr>
            <p:cNvPr name="Freeform 24" id="24"/>
            <p:cNvSpPr/>
            <p:nvPr/>
          </p:nvSpPr>
          <p:spPr>
            <a:xfrm flipH="false" flipV="false" rot="0">
              <a:off x="0" y="0"/>
              <a:ext cx="4152519" cy="5099939"/>
            </a:xfrm>
            <a:custGeom>
              <a:avLst/>
              <a:gdLst/>
              <a:ahLst/>
              <a:cxnLst/>
              <a:rect r="r" b="b" t="t" l="l"/>
              <a:pathLst>
                <a:path h="5099939" w="4152519">
                  <a:moveTo>
                    <a:pt x="0" y="0"/>
                  </a:moveTo>
                  <a:lnTo>
                    <a:pt x="4152519" y="0"/>
                  </a:lnTo>
                  <a:lnTo>
                    <a:pt x="4152519" y="5099939"/>
                  </a:lnTo>
                  <a:lnTo>
                    <a:pt x="0" y="5099939"/>
                  </a:lnTo>
                  <a:close/>
                </a:path>
              </a:pathLst>
            </a:custGeom>
            <a:solidFill>
              <a:srgbClr val="F6AE42"/>
            </a:solidFill>
          </p:spPr>
        </p:sp>
      </p:grpSp>
      <p:sp>
        <p:nvSpPr>
          <p:cNvPr name="TextBox 25" id="25"/>
          <p:cNvSpPr txBox="true"/>
          <p:nvPr/>
        </p:nvSpPr>
        <p:spPr>
          <a:xfrm rot="0">
            <a:off x="4288361" y="1563191"/>
            <a:ext cx="3012770" cy="4058430"/>
          </a:xfrm>
          <a:prstGeom prst="rect">
            <a:avLst/>
          </a:prstGeom>
        </p:spPr>
        <p:txBody>
          <a:bodyPr anchor="t" rtlCol="false" tIns="0" lIns="0" bIns="0" rIns="0">
            <a:spAutoFit/>
          </a:bodyPr>
          <a:lstStyle/>
          <a:p>
            <a:pPr algn="ctr">
              <a:lnSpc>
                <a:spcPts val="3679"/>
              </a:lnSpc>
            </a:pPr>
          </a:p>
          <a:p>
            <a:pPr algn="ctr">
              <a:lnSpc>
                <a:spcPts val="4800"/>
              </a:lnSpc>
            </a:pPr>
            <a:r>
              <a:rPr lang="en-US" sz="3000" spc="-56">
                <a:solidFill>
                  <a:srgbClr val="000000"/>
                </a:solidFill>
                <a:latin typeface="Fira Sans"/>
              </a:rPr>
              <a:t>Research Gate , 2021</a:t>
            </a:r>
          </a:p>
        </p:txBody>
      </p:sp>
      <p:grpSp>
        <p:nvGrpSpPr>
          <p:cNvPr name="Group 26" id="26"/>
          <p:cNvGrpSpPr/>
          <p:nvPr/>
        </p:nvGrpSpPr>
        <p:grpSpPr>
          <a:xfrm rot="0">
            <a:off x="780263" y="1847428"/>
            <a:ext cx="3114370" cy="3824993"/>
            <a:chOff x="0" y="0"/>
            <a:chExt cx="4152493" cy="5099991"/>
          </a:xfrm>
        </p:grpSpPr>
        <p:sp>
          <p:nvSpPr>
            <p:cNvPr name="Freeform 27" id="27"/>
            <p:cNvSpPr/>
            <p:nvPr/>
          </p:nvSpPr>
          <p:spPr>
            <a:xfrm flipH="false" flipV="false" rot="0">
              <a:off x="0" y="0"/>
              <a:ext cx="4152519" cy="5099939"/>
            </a:xfrm>
            <a:custGeom>
              <a:avLst/>
              <a:gdLst/>
              <a:ahLst/>
              <a:cxnLst/>
              <a:rect r="r" b="b" t="t" l="l"/>
              <a:pathLst>
                <a:path h="5099939" w="4152519">
                  <a:moveTo>
                    <a:pt x="0" y="0"/>
                  </a:moveTo>
                  <a:lnTo>
                    <a:pt x="4152519" y="0"/>
                  </a:lnTo>
                  <a:lnTo>
                    <a:pt x="4152519" y="5099939"/>
                  </a:lnTo>
                  <a:lnTo>
                    <a:pt x="0" y="5099939"/>
                  </a:lnTo>
                  <a:close/>
                </a:path>
              </a:pathLst>
            </a:custGeom>
            <a:solidFill>
              <a:srgbClr val="F6AE42"/>
            </a:solidFill>
          </p:spPr>
        </p:sp>
      </p:grpSp>
      <p:sp>
        <p:nvSpPr>
          <p:cNvPr name="TextBox 28" id="28"/>
          <p:cNvSpPr txBox="true"/>
          <p:nvPr/>
        </p:nvSpPr>
        <p:spPr>
          <a:xfrm rot="0">
            <a:off x="831063" y="1563191"/>
            <a:ext cx="3012770" cy="4058430"/>
          </a:xfrm>
          <a:prstGeom prst="rect">
            <a:avLst/>
          </a:prstGeom>
        </p:spPr>
        <p:txBody>
          <a:bodyPr anchor="t" rtlCol="false" tIns="0" lIns="0" bIns="0" rIns="0">
            <a:spAutoFit/>
          </a:bodyPr>
          <a:lstStyle/>
          <a:p>
            <a:pPr algn="ctr">
              <a:lnSpc>
                <a:spcPts val="3679"/>
              </a:lnSpc>
            </a:pPr>
          </a:p>
          <a:p>
            <a:pPr algn="ctr">
              <a:lnSpc>
                <a:spcPts val="4800"/>
              </a:lnSpc>
            </a:pPr>
            <a:r>
              <a:rPr lang="en-US" sz="3000" spc="-56">
                <a:solidFill>
                  <a:srgbClr val="000000"/>
                </a:solidFill>
                <a:latin typeface="Fira Sans"/>
              </a:rPr>
              <a:t>Artificial Intelligence Applied to Stock Market Trading</a:t>
            </a:r>
          </a:p>
          <a:p>
            <a:pPr algn="ctr">
              <a:lnSpc>
                <a:spcPts val="3679"/>
              </a:lnSpc>
            </a:pPr>
          </a:p>
        </p:txBody>
      </p:sp>
      <p:grpSp>
        <p:nvGrpSpPr>
          <p:cNvPr name="Group 29" id="29"/>
          <p:cNvGrpSpPr/>
          <p:nvPr/>
        </p:nvGrpSpPr>
        <p:grpSpPr>
          <a:xfrm rot="0">
            <a:off x="14635413" y="1847428"/>
            <a:ext cx="3114370" cy="3824993"/>
            <a:chOff x="0" y="0"/>
            <a:chExt cx="4152493" cy="5099991"/>
          </a:xfrm>
        </p:grpSpPr>
        <p:sp>
          <p:nvSpPr>
            <p:cNvPr name="Freeform 30" id="30"/>
            <p:cNvSpPr/>
            <p:nvPr/>
          </p:nvSpPr>
          <p:spPr>
            <a:xfrm flipH="false" flipV="false" rot="0">
              <a:off x="0" y="0"/>
              <a:ext cx="4152519" cy="5099939"/>
            </a:xfrm>
            <a:custGeom>
              <a:avLst/>
              <a:gdLst/>
              <a:ahLst/>
              <a:cxnLst/>
              <a:rect r="r" b="b" t="t" l="l"/>
              <a:pathLst>
                <a:path h="5099939" w="4152519">
                  <a:moveTo>
                    <a:pt x="0" y="0"/>
                  </a:moveTo>
                  <a:lnTo>
                    <a:pt x="4152519" y="0"/>
                  </a:lnTo>
                  <a:lnTo>
                    <a:pt x="4152519" y="5099939"/>
                  </a:lnTo>
                  <a:lnTo>
                    <a:pt x="0" y="5099939"/>
                  </a:lnTo>
                  <a:close/>
                </a:path>
              </a:pathLst>
            </a:custGeom>
            <a:solidFill>
              <a:srgbClr val="F6AE42"/>
            </a:solidFill>
          </p:spPr>
        </p:sp>
      </p:grpSp>
      <p:sp>
        <p:nvSpPr>
          <p:cNvPr name="TextBox 31" id="31"/>
          <p:cNvSpPr txBox="true"/>
          <p:nvPr/>
        </p:nvSpPr>
        <p:spPr>
          <a:xfrm rot="0">
            <a:off x="14686213" y="1572716"/>
            <a:ext cx="3012770" cy="4048905"/>
          </a:xfrm>
          <a:prstGeom prst="rect">
            <a:avLst/>
          </a:prstGeom>
        </p:spPr>
        <p:txBody>
          <a:bodyPr anchor="t" rtlCol="false" tIns="0" lIns="0" bIns="0" rIns="0">
            <a:spAutoFit/>
          </a:bodyPr>
          <a:lstStyle/>
          <a:p>
            <a:pPr algn="ctr">
              <a:lnSpc>
                <a:spcPts val="3679"/>
              </a:lnSpc>
            </a:pPr>
          </a:p>
          <a:p>
            <a:pPr algn="ctr">
              <a:lnSpc>
                <a:spcPts val="4800"/>
              </a:lnSpc>
            </a:pPr>
            <a:r>
              <a:rPr lang="en-US" sz="3000" spc="-56">
                <a:solidFill>
                  <a:srgbClr val="000000"/>
                </a:solidFill>
                <a:latin typeface="Open Sans"/>
              </a:rPr>
              <a:t>Portfolio optimizaton</a:t>
            </a:r>
          </a:p>
        </p:txBody>
      </p:sp>
      <p:grpSp>
        <p:nvGrpSpPr>
          <p:cNvPr name="Group 32" id="32"/>
          <p:cNvGrpSpPr/>
          <p:nvPr/>
        </p:nvGrpSpPr>
        <p:grpSpPr>
          <a:xfrm rot="0">
            <a:off x="11169898" y="5977221"/>
            <a:ext cx="3114370" cy="3824993"/>
            <a:chOff x="0" y="0"/>
            <a:chExt cx="4152493" cy="5099991"/>
          </a:xfrm>
        </p:grpSpPr>
        <p:sp>
          <p:nvSpPr>
            <p:cNvPr name="Freeform 33" id="33"/>
            <p:cNvSpPr/>
            <p:nvPr/>
          </p:nvSpPr>
          <p:spPr>
            <a:xfrm flipH="false" flipV="false" rot="0">
              <a:off x="0" y="0"/>
              <a:ext cx="4152519" cy="5099939"/>
            </a:xfrm>
            <a:custGeom>
              <a:avLst/>
              <a:gdLst/>
              <a:ahLst/>
              <a:cxnLst/>
              <a:rect r="r" b="b" t="t" l="l"/>
              <a:pathLst>
                <a:path h="5099939" w="4152519">
                  <a:moveTo>
                    <a:pt x="0" y="0"/>
                  </a:moveTo>
                  <a:lnTo>
                    <a:pt x="4152519" y="0"/>
                  </a:lnTo>
                  <a:lnTo>
                    <a:pt x="4152519" y="5099939"/>
                  </a:lnTo>
                  <a:lnTo>
                    <a:pt x="0" y="5099939"/>
                  </a:lnTo>
                  <a:close/>
                </a:path>
              </a:pathLst>
            </a:custGeom>
            <a:solidFill>
              <a:srgbClr val="F6AE42"/>
            </a:solidFill>
          </p:spPr>
        </p:sp>
      </p:grpSp>
      <p:sp>
        <p:nvSpPr>
          <p:cNvPr name="TextBox 34" id="34"/>
          <p:cNvSpPr txBox="true"/>
          <p:nvPr/>
        </p:nvSpPr>
        <p:spPr>
          <a:xfrm rot="0">
            <a:off x="11220698" y="6007698"/>
            <a:ext cx="3012770" cy="4134630"/>
          </a:xfrm>
          <a:prstGeom prst="rect">
            <a:avLst/>
          </a:prstGeom>
        </p:spPr>
        <p:txBody>
          <a:bodyPr anchor="t" rtlCol="false" tIns="0" lIns="0" bIns="0" rIns="0">
            <a:spAutoFit/>
          </a:bodyPr>
          <a:lstStyle/>
          <a:p>
            <a:pPr algn="ctr">
              <a:lnSpc>
                <a:spcPts val="3678"/>
              </a:lnSpc>
            </a:pPr>
            <a:r>
              <a:rPr lang="en-US" sz="2299" spc="-43">
                <a:solidFill>
                  <a:srgbClr val="000000"/>
                </a:solidFill>
                <a:latin typeface="Open Sans"/>
              </a:rPr>
              <a:t>Accuracy depends on algorithm reliability, and unforeseen market events may impact predictions; algorithm complexity requires careful implementation</a:t>
            </a:r>
          </a:p>
        </p:txBody>
      </p:sp>
      <p:grpSp>
        <p:nvGrpSpPr>
          <p:cNvPr name="Group 35" id="35"/>
          <p:cNvGrpSpPr/>
          <p:nvPr/>
        </p:nvGrpSpPr>
        <p:grpSpPr>
          <a:xfrm rot="0">
            <a:off x="7703076" y="5977221"/>
            <a:ext cx="3114370" cy="3824993"/>
            <a:chOff x="0" y="0"/>
            <a:chExt cx="4152493" cy="5099991"/>
          </a:xfrm>
        </p:grpSpPr>
        <p:sp>
          <p:nvSpPr>
            <p:cNvPr name="Freeform 36" id="36"/>
            <p:cNvSpPr/>
            <p:nvPr/>
          </p:nvSpPr>
          <p:spPr>
            <a:xfrm flipH="false" flipV="false" rot="0">
              <a:off x="0" y="0"/>
              <a:ext cx="4152519" cy="5099939"/>
            </a:xfrm>
            <a:custGeom>
              <a:avLst/>
              <a:gdLst/>
              <a:ahLst/>
              <a:cxnLst/>
              <a:rect r="r" b="b" t="t" l="l"/>
              <a:pathLst>
                <a:path h="5099939" w="4152519">
                  <a:moveTo>
                    <a:pt x="0" y="0"/>
                  </a:moveTo>
                  <a:lnTo>
                    <a:pt x="4152519" y="0"/>
                  </a:lnTo>
                  <a:lnTo>
                    <a:pt x="4152519" y="5099939"/>
                  </a:lnTo>
                  <a:lnTo>
                    <a:pt x="0" y="5099939"/>
                  </a:lnTo>
                  <a:close/>
                </a:path>
              </a:pathLst>
            </a:custGeom>
            <a:solidFill>
              <a:srgbClr val="F6AE42"/>
            </a:solidFill>
          </p:spPr>
        </p:sp>
      </p:grpSp>
      <p:sp>
        <p:nvSpPr>
          <p:cNvPr name="TextBox 37" id="37"/>
          <p:cNvSpPr txBox="true"/>
          <p:nvPr/>
        </p:nvSpPr>
        <p:spPr>
          <a:xfrm rot="0">
            <a:off x="7753876" y="5616784"/>
            <a:ext cx="3012770" cy="4134630"/>
          </a:xfrm>
          <a:prstGeom prst="rect">
            <a:avLst/>
          </a:prstGeom>
        </p:spPr>
        <p:txBody>
          <a:bodyPr anchor="t" rtlCol="false" tIns="0" lIns="0" bIns="0" rIns="0">
            <a:spAutoFit/>
          </a:bodyPr>
          <a:lstStyle/>
          <a:p>
            <a:pPr algn="ctr">
              <a:lnSpc>
                <a:spcPts val="3678"/>
              </a:lnSpc>
            </a:pPr>
          </a:p>
          <a:p>
            <a:pPr algn="ctr">
              <a:lnSpc>
                <a:spcPts val="3678"/>
              </a:lnSpc>
            </a:pPr>
            <a:r>
              <a:rPr lang="en-US" sz="2299" spc="-43">
                <a:solidFill>
                  <a:srgbClr val="000000"/>
                </a:solidFill>
                <a:latin typeface="Open Sans"/>
              </a:rPr>
              <a:t>Personalized stock investment assistance using real-time machine learning algorithms enhances decision-making efficiency.</a:t>
            </a:r>
          </a:p>
        </p:txBody>
      </p:sp>
      <p:grpSp>
        <p:nvGrpSpPr>
          <p:cNvPr name="Group 38" id="38"/>
          <p:cNvGrpSpPr/>
          <p:nvPr/>
        </p:nvGrpSpPr>
        <p:grpSpPr>
          <a:xfrm rot="0">
            <a:off x="4236254" y="5977221"/>
            <a:ext cx="3114370" cy="3824993"/>
            <a:chOff x="0" y="0"/>
            <a:chExt cx="4152493" cy="5099991"/>
          </a:xfrm>
        </p:grpSpPr>
        <p:sp>
          <p:nvSpPr>
            <p:cNvPr name="Freeform 39" id="39"/>
            <p:cNvSpPr/>
            <p:nvPr/>
          </p:nvSpPr>
          <p:spPr>
            <a:xfrm flipH="false" flipV="false" rot="0">
              <a:off x="0" y="0"/>
              <a:ext cx="4152519" cy="5099939"/>
            </a:xfrm>
            <a:custGeom>
              <a:avLst/>
              <a:gdLst/>
              <a:ahLst/>
              <a:cxnLst/>
              <a:rect r="r" b="b" t="t" l="l"/>
              <a:pathLst>
                <a:path h="5099939" w="4152519">
                  <a:moveTo>
                    <a:pt x="0" y="0"/>
                  </a:moveTo>
                  <a:lnTo>
                    <a:pt x="4152519" y="0"/>
                  </a:lnTo>
                  <a:lnTo>
                    <a:pt x="4152519" y="5099939"/>
                  </a:lnTo>
                  <a:lnTo>
                    <a:pt x="0" y="5099939"/>
                  </a:lnTo>
                  <a:close/>
                </a:path>
              </a:pathLst>
            </a:custGeom>
            <a:solidFill>
              <a:srgbClr val="F6AE42"/>
            </a:solidFill>
          </p:spPr>
        </p:sp>
      </p:grpSp>
      <p:sp>
        <p:nvSpPr>
          <p:cNvPr name="TextBox 40" id="40"/>
          <p:cNvSpPr txBox="true"/>
          <p:nvPr/>
        </p:nvSpPr>
        <p:spPr>
          <a:xfrm rot="0">
            <a:off x="4287054" y="5692984"/>
            <a:ext cx="3012770" cy="4058430"/>
          </a:xfrm>
          <a:prstGeom prst="rect">
            <a:avLst/>
          </a:prstGeom>
        </p:spPr>
        <p:txBody>
          <a:bodyPr anchor="t" rtlCol="false" tIns="0" lIns="0" bIns="0" rIns="0">
            <a:spAutoFit/>
          </a:bodyPr>
          <a:lstStyle/>
          <a:p>
            <a:pPr algn="ctr">
              <a:lnSpc>
                <a:spcPts val="3679"/>
              </a:lnSpc>
            </a:pPr>
          </a:p>
          <a:p>
            <a:pPr algn="ctr">
              <a:lnSpc>
                <a:spcPts val="4800"/>
              </a:lnSpc>
            </a:pPr>
            <a:r>
              <a:rPr lang="en-US" sz="3000" spc="-56">
                <a:solidFill>
                  <a:srgbClr val="000000"/>
                </a:solidFill>
                <a:latin typeface="Fira Sans"/>
              </a:rPr>
              <a:t>08 Feb, 2022</a:t>
            </a:r>
          </a:p>
        </p:txBody>
      </p:sp>
      <p:grpSp>
        <p:nvGrpSpPr>
          <p:cNvPr name="Group 41" id="41"/>
          <p:cNvGrpSpPr/>
          <p:nvPr/>
        </p:nvGrpSpPr>
        <p:grpSpPr>
          <a:xfrm rot="0">
            <a:off x="750381" y="5977221"/>
            <a:ext cx="3114370" cy="3824993"/>
            <a:chOff x="0" y="0"/>
            <a:chExt cx="4152493" cy="5099991"/>
          </a:xfrm>
        </p:grpSpPr>
        <p:sp>
          <p:nvSpPr>
            <p:cNvPr name="Freeform 42" id="42"/>
            <p:cNvSpPr/>
            <p:nvPr/>
          </p:nvSpPr>
          <p:spPr>
            <a:xfrm flipH="false" flipV="false" rot="0">
              <a:off x="0" y="0"/>
              <a:ext cx="4152519" cy="5099939"/>
            </a:xfrm>
            <a:custGeom>
              <a:avLst/>
              <a:gdLst/>
              <a:ahLst/>
              <a:cxnLst/>
              <a:rect r="r" b="b" t="t" l="l"/>
              <a:pathLst>
                <a:path h="5099939" w="4152519">
                  <a:moveTo>
                    <a:pt x="0" y="0"/>
                  </a:moveTo>
                  <a:lnTo>
                    <a:pt x="4152519" y="0"/>
                  </a:lnTo>
                  <a:lnTo>
                    <a:pt x="4152519" y="5099939"/>
                  </a:lnTo>
                  <a:lnTo>
                    <a:pt x="0" y="5099939"/>
                  </a:lnTo>
                  <a:close/>
                </a:path>
              </a:pathLst>
            </a:custGeom>
            <a:solidFill>
              <a:srgbClr val="F6AE42"/>
            </a:solidFill>
          </p:spPr>
        </p:sp>
      </p:grpSp>
      <p:sp>
        <p:nvSpPr>
          <p:cNvPr name="TextBox 43" id="43"/>
          <p:cNvSpPr txBox="true"/>
          <p:nvPr/>
        </p:nvSpPr>
        <p:spPr>
          <a:xfrm rot="0">
            <a:off x="801181" y="5969598"/>
            <a:ext cx="3012770" cy="4317402"/>
          </a:xfrm>
          <a:prstGeom prst="rect">
            <a:avLst/>
          </a:prstGeom>
        </p:spPr>
        <p:txBody>
          <a:bodyPr anchor="t" rtlCol="false" tIns="0" lIns="0" bIns="0" rIns="0">
            <a:spAutoFit/>
          </a:bodyPr>
          <a:lstStyle/>
          <a:p>
            <a:pPr algn="ctr">
              <a:lnSpc>
                <a:spcPts val="4800"/>
              </a:lnSpc>
            </a:pPr>
            <a:r>
              <a:rPr lang="en-US" sz="3000" spc="-56">
                <a:solidFill>
                  <a:srgbClr val="000000"/>
                </a:solidFill>
                <a:latin typeface="Fira Sans"/>
              </a:rPr>
              <a:t>AI-Based Stock Market Prediction Using Machine Learning Algorithm</a:t>
            </a:r>
          </a:p>
          <a:p>
            <a:pPr algn="ctr">
              <a:lnSpc>
                <a:spcPts val="3679"/>
              </a:lnSpc>
            </a:pPr>
          </a:p>
        </p:txBody>
      </p:sp>
      <p:grpSp>
        <p:nvGrpSpPr>
          <p:cNvPr name="Group 44" id="44"/>
          <p:cNvGrpSpPr/>
          <p:nvPr/>
        </p:nvGrpSpPr>
        <p:grpSpPr>
          <a:xfrm rot="0">
            <a:off x="14634106" y="5977221"/>
            <a:ext cx="3114370" cy="3824993"/>
            <a:chOff x="0" y="0"/>
            <a:chExt cx="4152493" cy="5099991"/>
          </a:xfrm>
        </p:grpSpPr>
        <p:sp>
          <p:nvSpPr>
            <p:cNvPr name="Freeform 45" id="45"/>
            <p:cNvSpPr/>
            <p:nvPr/>
          </p:nvSpPr>
          <p:spPr>
            <a:xfrm flipH="false" flipV="false" rot="0">
              <a:off x="0" y="0"/>
              <a:ext cx="4152519" cy="5099939"/>
            </a:xfrm>
            <a:custGeom>
              <a:avLst/>
              <a:gdLst/>
              <a:ahLst/>
              <a:cxnLst/>
              <a:rect r="r" b="b" t="t" l="l"/>
              <a:pathLst>
                <a:path h="5099939" w="4152519">
                  <a:moveTo>
                    <a:pt x="0" y="0"/>
                  </a:moveTo>
                  <a:lnTo>
                    <a:pt x="4152519" y="0"/>
                  </a:lnTo>
                  <a:lnTo>
                    <a:pt x="4152519" y="5099939"/>
                  </a:lnTo>
                  <a:lnTo>
                    <a:pt x="0" y="5099939"/>
                  </a:lnTo>
                  <a:close/>
                </a:path>
              </a:pathLst>
            </a:custGeom>
            <a:solidFill>
              <a:srgbClr val="F6AE42"/>
            </a:solidFill>
          </p:spPr>
        </p:sp>
      </p:grpSp>
      <p:sp>
        <p:nvSpPr>
          <p:cNvPr name="TextBox 46" id="46"/>
          <p:cNvSpPr txBox="true"/>
          <p:nvPr/>
        </p:nvSpPr>
        <p:spPr>
          <a:xfrm rot="0">
            <a:off x="14684906" y="5616784"/>
            <a:ext cx="3012770" cy="4134630"/>
          </a:xfrm>
          <a:prstGeom prst="rect">
            <a:avLst/>
          </a:prstGeom>
        </p:spPr>
        <p:txBody>
          <a:bodyPr anchor="t" rtlCol="false" tIns="0" lIns="0" bIns="0" rIns="0">
            <a:spAutoFit/>
          </a:bodyPr>
          <a:lstStyle/>
          <a:p>
            <a:pPr algn="ctr">
              <a:lnSpc>
                <a:spcPts val="3678"/>
              </a:lnSpc>
            </a:pPr>
          </a:p>
          <a:p>
            <a:pPr algn="ctr">
              <a:lnSpc>
                <a:spcPts val="3678"/>
              </a:lnSpc>
            </a:pPr>
            <a:r>
              <a:rPr lang="en-US" sz="2299" spc="-43">
                <a:solidFill>
                  <a:srgbClr val="000000"/>
                </a:solidFill>
                <a:latin typeface="Open Sans"/>
              </a:rPr>
              <a:t>Holt–Winters triple exponential algorithm</a:t>
            </a:r>
          </a:p>
        </p:txBody>
      </p:sp>
    </p:spTree>
  </p:cSld>
  <p:clrMapOvr>
    <a:masterClrMapping/>
  </p:clrMapOvr>
</p:sld>
</file>

<file path=ppt/slides/slide7.xml><?xml version="1.0" encoding="utf-8"?>
<p:sld xmlns:p="http://schemas.openxmlformats.org/presentationml/2006/main" xmlns:a="http://schemas.openxmlformats.org/drawingml/2006/main">
  <p:cSld>
    <p:bg>
      <p:bgPr>
        <a:solidFill>
          <a:srgbClr val="0E0857"/>
        </a:solidFill>
      </p:bgPr>
    </p:bg>
    <p:spTree>
      <p:nvGrpSpPr>
        <p:cNvPr id="1" name=""/>
        <p:cNvGrpSpPr/>
        <p:nvPr/>
      </p:nvGrpSpPr>
      <p:grpSpPr>
        <a:xfrm>
          <a:off x="0" y="0"/>
          <a:ext cx="0" cy="0"/>
          <a:chOff x="0" y="0"/>
          <a:chExt cx="0" cy="0"/>
        </a:xfrm>
      </p:grpSpPr>
      <p:grpSp>
        <p:nvGrpSpPr>
          <p:cNvPr name="Group 2" id="2"/>
          <p:cNvGrpSpPr/>
          <p:nvPr/>
        </p:nvGrpSpPr>
        <p:grpSpPr>
          <a:xfrm rot="0">
            <a:off x="11170404" y="517756"/>
            <a:ext cx="3114130" cy="1021887"/>
            <a:chOff x="0" y="0"/>
            <a:chExt cx="4152173" cy="1362516"/>
          </a:xfrm>
        </p:grpSpPr>
        <p:sp>
          <p:nvSpPr>
            <p:cNvPr name="Freeform 3" id="3"/>
            <p:cNvSpPr/>
            <p:nvPr/>
          </p:nvSpPr>
          <p:spPr>
            <a:xfrm flipH="false" flipV="false" rot="0">
              <a:off x="0" y="0"/>
              <a:ext cx="4152138" cy="1362456"/>
            </a:xfrm>
            <a:custGeom>
              <a:avLst/>
              <a:gdLst/>
              <a:ahLst/>
              <a:cxnLst/>
              <a:rect r="r" b="b" t="t" l="l"/>
              <a:pathLst>
                <a:path h="1362456" w="4152138">
                  <a:moveTo>
                    <a:pt x="0" y="0"/>
                  </a:moveTo>
                  <a:lnTo>
                    <a:pt x="4152138" y="0"/>
                  </a:lnTo>
                  <a:lnTo>
                    <a:pt x="4152138" y="1362456"/>
                  </a:lnTo>
                  <a:lnTo>
                    <a:pt x="0" y="1362456"/>
                  </a:lnTo>
                  <a:close/>
                </a:path>
              </a:pathLst>
            </a:custGeom>
            <a:solidFill>
              <a:srgbClr val="0000F7"/>
            </a:solidFill>
          </p:spPr>
        </p:sp>
      </p:grpSp>
      <p:sp>
        <p:nvSpPr>
          <p:cNvPr name="TextBox 4" id="4"/>
          <p:cNvSpPr txBox="true"/>
          <p:nvPr/>
        </p:nvSpPr>
        <p:spPr>
          <a:xfrm rot="0">
            <a:off x="11295003" y="679326"/>
            <a:ext cx="3012530" cy="1432405"/>
          </a:xfrm>
          <a:prstGeom prst="rect">
            <a:avLst/>
          </a:prstGeom>
        </p:spPr>
        <p:txBody>
          <a:bodyPr anchor="t" rtlCol="false" tIns="0" lIns="0" bIns="0" rIns="0">
            <a:spAutoFit/>
          </a:bodyPr>
          <a:lstStyle/>
          <a:p>
            <a:pPr algn="ctr">
              <a:lnSpc>
                <a:spcPts val="4959"/>
              </a:lnSpc>
            </a:pPr>
            <a:r>
              <a:rPr lang="en-US" sz="3099" spc="-58">
                <a:solidFill>
                  <a:srgbClr val="FBFBF9"/>
                </a:solidFill>
                <a:latin typeface="Open Sans"/>
              </a:rPr>
              <a:t>Demerits</a:t>
            </a:r>
          </a:p>
        </p:txBody>
      </p:sp>
      <p:grpSp>
        <p:nvGrpSpPr>
          <p:cNvPr name="Group 5" id="5"/>
          <p:cNvGrpSpPr/>
          <p:nvPr/>
        </p:nvGrpSpPr>
        <p:grpSpPr>
          <a:xfrm rot="0">
            <a:off x="7703849" y="517756"/>
            <a:ext cx="3114130" cy="1021887"/>
            <a:chOff x="0" y="0"/>
            <a:chExt cx="4152173" cy="1362516"/>
          </a:xfrm>
        </p:grpSpPr>
        <p:sp>
          <p:nvSpPr>
            <p:cNvPr name="Freeform 6" id="6"/>
            <p:cNvSpPr/>
            <p:nvPr/>
          </p:nvSpPr>
          <p:spPr>
            <a:xfrm flipH="false" flipV="false" rot="0">
              <a:off x="0" y="0"/>
              <a:ext cx="4152138" cy="1362456"/>
            </a:xfrm>
            <a:custGeom>
              <a:avLst/>
              <a:gdLst/>
              <a:ahLst/>
              <a:cxnLst/>
              <a:rect r="r" b="b" t="t" l="l"/>
              <a:pathLst>
                <a:path h="1362456" w="4152138">
                  <a:moveTo>
                    <a:pt x="0" y="0"/>
                  </a:moveTo>
                  <a:lnTo>
                    <a:pt x="4152138" y="0"/>
                  </a:lnTo>
                  <a:lnTo>
                    <a:pt x="4152138" y="1362456"/>
                  </a:lnTo>
                  <a:lnTo>
                    <a:pt x="0" y="1362456"/>
                  </a:lnTo>
                  <a:close/>
                </a:path>
              </a:pathLst>
            </a:custGeom>
            <a:solidFill>
              <a:srgbClr val="0000F7"/>
            </a:solidFill>
          </p:spPr>
        </p:sp>
      </p:grpSp>
      <p:sp>
        <p:nvSpPr>
          <p:cNvPr name="TextBox 7" id="7"/>
          <p:cNvSpPr txBox="true"/>
          <p:nvPr/>
        </p:nvSpPr>
        <p:spPr>
          <a:xfrm rot="0">
            <a:off x="7806223" y="679326"/>
            <a:ext cx="3012530" cy="1432405"/>
          </a:xfrm>
          <a:prstGeom prst="rect">
            <a:avLst/>
          </a:prstGeom>
        </p:spPr>
        <p:txBody>
          <a:bodyPr anchor="t" rtlCol="false" tIns="0" lIns="0" bIns="0" rIns="0">
            <a:spAutoFit/>
          </a:bodyPr>
          <a:lstStyle/>
          <a:p>
            <a:pPr algn="ctr">
              <a:lnSpc>
                <a:spcPts val="4959"/>
              </a:lnSpc>
            </a:pPr>
            <a:r>
              <a:rPr lang="en-US" sz="3099" spc="-58">
                <a:solidFill>
                  <a:srgbClr val="FBFBF9"/>
                </a:solidFill>
                <a:latin typeface="Open Sans"/>
              </a:rPr>
              <a:t>Merits</a:t>
            </a:r>
          </a:p>
        </p:txBody>
      </p:sp>
      <p:grpSp>
        <p:nvGrpSpPr>
          <p:cNvPr name="Group 8" id="8"/>
          <p:cNvGrpSpPr/>
          <p:nvPr/>
        </p:nvGrpSpPr>
        <p:grpSpPr>
          <a:xfrm rot="0">
            <a:off x="4237294" y="517756"/>
            <a:ext cx="3114130" cy="1021887"/>
            <a:chOff x="0" y="0"/>
            <a:chExt cx="4152173" cy="1362516"/>
          </a:xfrm>
        </p:grpSpPr>
        <p:sp>
          <p:nvSpPr>
            <p:cNvPr name="Freeform 9" id="9"/>
            <p:cNvSpPr/>
            <p:nvPr/>
          </p:nvSpPr>
          <p:spPr>
            <a:xfrm flipH="false" flipV="false" rot="0">
              <a:off x="0" y="0"/>
              <a:ext cx="4152138" cy="1362456"/>
            </a:xfrm>
            <a:custGeom>
              <a:avLst/>
              <a:gdLst/>
              <a:ahLst/>
              <a:cxnLst/>
              <a:rect r="r" b="b" t="t" l="l"/>
              <a:pathLst>
                <a:path h="1362456" w="4152138">
                  <a:moveTo>
                    <a:pt x="0" y="0"/>
                  </a:moveTo>
                  <a:lnTo>
                    <a:pt x="4152138" y="0"/>
                  </a:lnTo>
                  <a:lnTo>
                    <a:pt x="4152138" y="1362456"/>
                  </a:lnTo>
                  <a:lnTo>
                    <a:pt x="0" y="1362456"/>
                  </a:lnTo>
                  <a:close/>
                </a:path>
              </a:pathLst>
            </a:custGeom>
            <a:solidFill>
              <a:srgbClr val="0000F7"/>
            </a:solidFill>
          </p:spPr>
        </p:sp>
      </p:grpSp>
      <p:sp>
        <p:nvSpPr>
          <p:cNvPr name="TextBox 10" id="10"/>
          <p:cNvSpPr txBox="true"/>
          <p:nvPr/>
        </p:nvSpPr>
        <p:spPr>
          <a:xfrm rot="0">
            <a:off x="4288094" y="715491"/>
            <a:ext cx="3012530" cy="1432405"/>
          </a:xfrm>
          <a:prstGeom prst="rect">
            <a:avLst/>
          </a:prstGeom>
        </p:spPr>
        <p:txBody>
          <a:bodyPr anchor="t" rtlCol="false" tIns="0" lIns="0" bIns="0" rIns="0">
            <a:spAutoFit/>
          </a:bodyPr>
          <a:lstStyle/>
          <a:p>
            <a:pPr algn="ctr">
              <a:lnSpc>
                <a:spcPts val="4959"/>
              </a:lnSpc>
            </a:pPr>
            <a:r>
              <a:rPr lang="en-US" sz="3099" spc="-58">
                <a:solidFill>
                  <a:srgbClr val="FBFBF9"/>
                </a:solidFill>
                <a:latin typeface="Open Sans"/>
              </a:rPr>
              <a:t>Publications</a:t>
            </a:r>
          </a:p>
        </p:txBody>
      </p:sp>
      <p:grpSp>
        <p:nvGrpSpPr>
          <p:cNvPr name="Group 11" id="11"/>
          <p:cNvGrpSpPr/>
          <p:nvPr/>
        </p:nvGrpSpPr>
        <p:grpSpPr>
          <a:xfrm rot="0">
            <a:off x="770738" y="517756"/>
            <a:ext cx="3114130" cy="1021887"/>
            <a:chOff x="0" y="0"/>
            <a:chExt cx="4152173" cy="1362516"/>
          </a:xfrm>
        </p:grpSpPr>
        <p:sp>
          <p:nvSpPr>
            <p:cNvPr name="Freeform 12" id="12"/>
            <p:cNvSpPr/>
            <p:nvPr/>
          </p:nvSpPr>
          <p:spPr>
            <a:xfrm flipH="false" flipV="false" rot="0">
              <a:off x="0" y="0"/>
              <a:ext cx="4152138" cy="1362456"/>
            </a:xfrm>
            <a:custGeom>
              <a:avLst/>
              <a:gdLst/>
              <a:ahLst/>
              <a:cxnLst/>
              <a:rect r="r" b="b" t="t" l="l"/>
              <a:pathLst>
                <a:path h="1362456" w="4152138">
                  <a:moveTo>
                    <a:pt x="0" y="0"/>
                  </a:moveTo>
                  <a:lnTo>
                    <a:pt x="4152138" y="0"/>
                  </a:lnTo>
                  <a:lnTo>
                    <a:pt x="4152138" y="1362456"/>
                  </a:lnTo>
                  <a:lnTo>
                    <a:pt x="0" y="1362456"/>
                  </a:lnTo>
                  <a:close/>
                </a:path>
              </a:pathLst>
            </a:custGeom>
            <a:solidFill>
              <a:srgbClr val="0000F7"/>
            </a:solidFill>
          </p:spPr>
        </p:sp>
      </p:grpSp>
      <p:sp>
        <p:nvSpPr>
          <p:cNvPr name="TextBox 13" id="13"/>
          <p:cNvSpPr txBox="true"/>
          <p:nvPr/>
        </p:nvSpPr>
        <p:spPr>
          <a:xfrm rot="0">
            <a:off x="872339" y="669801"/>
            <a:ext cx="3012530" cy="1514260"/>
          </a:xfrm>
          <a:prstGeom prst="rect">
            <a:avLst/>
          </a:prstGeom>
        </p:spPr>
        <p:txBody>
          <a:bodyPr anchor="t" rtlCol="false" tIns="0" lIns="0" bIns="0" rIns="0">
            <a:spAutoFit/>
          </a:bodyPr>
          <a:lstStyle/>
          <a:p>
            <a:pPr algn="ctr">
              <a:lnSpc>
                <a:spcPts val="4959"/>
              </a:lnSpc>
            </a:pPr>
            <a:r>
              <a:rPr lang="en-US" sz="3099" spc="-58">
                <a:solidFill>
                  <a:srgbClr val="FBFBF9"/>
                </a:solidFill>
                <a:latin typeface="Fira Sans"/>
              </a:rPr>
              <a:t>Paper title</a:t>
            </a:r>
          </a:p>
        </p:txBody>
      </p:sp>
      <p:grpSp>
        <p:nvGrpSpPr>
          <p:cNvPr name="Group 14" id="14"/>
          <p:cNvGrpSpPr/>
          <p:nvPr/>
        </p:nvGrpSpPr>
        <p:grpSpPr>
          <a:xfrm rot="0">
            <a:off x="14634345" y="517756"/>
            <a:ext cx="3114130" cy="1021887"/>
            <a:chOff x="0" y="0"/>
            <a:chExt cx="4152173" cy="1362516"/>
          </a:xfrm>
        </p:grpSpPr>
        <p:sp>
          <p:nvSpPr>
            <p:cNvPr name="Freeform 15" id="15"/>
            <p:cNvSpPr/>
            <p:nvPr/>
          </p:nvSpPr>
          <p:spPr>
            <a:xfrm flipH="false" flipV="false" rot="0">
              <a:off x="0" y="0"/>
              <a:ext cx="4152138" cy="1362456"/>
            </a:xfrm>
            <a:custGeom>
              <a:avLst/>
              <a:gdLst/>
              <a:ahLst/>
              <a:cxnLst/>
              <a:rect r="r" b="b" t="t" l="l"/>
              <a:pathLst>
                <a:path h="1362456" w="4152138">
                  <a:moveTo>
                    <a:pt x="0" y="0"/>
                  </a:moveTo>
                  <a:lnTo>
                    <a:pt x="4152138" y="0"/>
                  </a:lnTo>
                  <a:lnTo>
                    <a:pt x="4152138" y="1362456"/>
                  </a:lnTo>
                  <a:lnTo>
                    <a:pt x="0" y="1362456"/>
                  </a:lnTo>
                  <a:close/>
                </a:path>
              </a:pathLst>
            </a:custGeom>
            <a:solidFill>
              <a:srgbClr val="0000F7"/>
            </a:solidFill>
          </p:spPr>
        </p:sp>
      </p:grpSp>
      <p:sp>
        <p:nvSpPr>
          <p:cNvPr name="TextBox 16" id="16"/>
          <p:cNvSpPr txBox="true"/>
          <p:nvPr/>
        </p:nvSpPr>
        <p:spPr>
          <a:xfrm rot="0">
            <a:off x="14659958" y="679326"/>
            <a:ext cx="3012530" cy="1432405"/>
          </a:xfrm>
          <a:prstGeom prst="rect">
            <a:avLst/>
          </a:prstGeom>
        </p:spPr>
        <p:txBody>
          <a:bodyPr anchor="t" rtlCol="false" tIns="0" lIns="0" bIns="0" rIns="0">
            <a:spAutoFit/>
          </a:bodyPr>
          <a:lstStyle/>
          <a:p>
            <a:pPr algn="ctr">
              <a:lnSpc>
                <a:spcPts val="4959"/>
              </a:lnSpc>
            </a:pPr>
            <a:r>
              <a:rPr lang="en-US" sz="3099" spc="-58">
                <a:solidFill>
                  <a:srgbClr val="FBFBF9"/>
                </a:solidFill>
                <a:latin typeface="Open Sans"/>
              </a:rPr>
              <a:t>Technique Used</a:t>
            </a:r>
          </a:p>
        </p:txBody>
      </p:sp>
      <p:grpSp>
        <p:nvGrpSpPr>
          <p:cNvPr name="Group 17" id="17"/>
          <p:cNvGrpSpPr/>
          <p:nvPr/>
        </p:nvGrpSpPr>
        <p:grpSpPr>
          <a:xfrm rot="0">
            <a:off x="11171205" y="1847428"/>
            <a:ext cx="3114370" cy="3824993"/>
            <a:chOff x="0" y="0"/>
            <a:chExt cx="4152493" cy="5099991"/>
          </a:xfrm>
        </p:grpSpPr>
        <p:sp>
          <p:nvSpPr>
            <p:cNvPr name="Freeform 18" id="18"/>
            <p:cNvSpPr/>
            <p:nvPr/>
          </p:nvSpPr>
          <p:spPr>
            <a:xfrm flipH="false" flipV="false" rot="0">
              <a:off x="0" y="0"/>
              <a:ext cx="4152519" cy="5099939"/>
            </a:xfrm>
            <a:custGeom>
              <a:avLst/>
              <a:gdLst/>
              <a:ahLst/>
              <a:cxnLst/>
              <a:rect r="r" b="b" t="t" l="l"/>
              <a:pathLst>
                <a:path h="5099939" w="4152519">
                  <a:moveTo>
                    <a:pt x="0" y="0"/>
                  </a:moveTo>
                  <a:lnTo>
                    <a:pt x="4152519" y="0"/>
                  </a:lnTo>
                  <a:lnTo>
                    <a:pt x="4152519" y="5099939"/>
                  </a:lnTo>
                  <a:lnTo>
                    <a:pt x="0" y="5099939"/>
                  </a:lnTo>
                  <a:close/>
                </a:path>
              </a:pathLst>
            </a:custGeom>
            <a:solidFill>
              <a:srgbClr val="F6AE42"/>
            </a:solidFill>
          </p:spPr>
        </p:sp>
      </p:grpSp>
      <p:sp>
        <p:nvSpPr>
          <p:cNvPr name="TextBox 19" id="19"/>
          <p:cNvSpPr txBox="true"/>
          <p:nvPr/>
        </p:nvSpPr>
        <p:spPr>
          <a:xfrm rot="0">
            <a:off x="11222005" y="1486991"/>
            <a:ext cx="3012770" cy="4134630"/>
          </a:xfrm>
          <a:prstGeom prst="rect">
            <a:avLst/>
          </a:prstGeom>
        </p:spPr>
        <p:txBody>
          <a:bodyPr anchor="t" rtlCol="false" tIns="0" lIns="0" bIns="0" rIns="0">
            <a:spAutoFit/>
          </a:bodyPr>
          <a:lstStyle/>
          <a:p>
            <a:pPr algn="ctr">
              <a:lnSpc>
                <a:spcPts val="3678"/>
              </a:lnSpc>
            </a:pPr>
            <a:r>
              <a:rPr lang="en-US" sz="2299" spc="-43">
                <a:solidFill>
                  <a:srgbClr val="000000"/>
                </a:solidFill>
                <a:latin typeface="Open Sans"/>
              </a:rPr>
              <a:t>Limited scope in the abstract regarding specific findings, methodologies, or critical evaluation of the reviewed literature.</a:t>
            </a:r>
          </a:p>
        </p:txBody>
      </p:sp>
      <p:grpSp>
        <p:nvGrpSpPr>
          <p:cNvPr name="Group 20" id="20"/>
          <p:cNvGrpSpPr/>
          <p:nvPr/>
        </p:nvGrpSpPr>
        <p:grpSpPr>
          <a:xfrm rot="0">
            <a:off x="7704383" y="1847428"/>
            <a:ext cx="3114370" cy="3824993"/>
            <a:chOff x="0" y="0"/>
            <a:chExt cx="4152493" cy="5099991"/>
          </a:xfrm>
        </p:grpSpPr>
        <p:sp>
          <p:nvSpPr>
            <p:cNvPr name="Freeform 21" id="21"/>
            <p:cNvSpPr/>
            <p:nvPr/>
          </p:nvSpPr>
          <p:spPr>
            <a:xfrm flipH="false" flipV="false" rot="0">
              <a:off x="0" y="0"/>
              <a:ext cx="4152519" cy="5099939"/>
            </a:xfrm>
            <a:custGeom>
              <a:avLst/>
              <a:gdLst/>
              <a:ahLst/>
              <a:cxnLst/>
              <a:rect r="r" b="b" t="t" l="l"/>
              <a:pathLst>
                <a:path h="5099939" w="4152519">
                  <a:moveTo>
                    <a:pt x="0" y="0"/>
                  </a:moveTo>
                  <a:lnTo>
                    <a:pt x="4152519" y="0"/>
                  </a:lnTo>
                  <a:lnTo>
                    <a:pt x="4152519" y="5099939"/>
                  </a:lnTo>
                  <a:lnTo>
                    <a:pt x="0" y="5099939"/>
                  </a:lnTo>
                  <a:close/>
                </a:path>
              </a:pathLst>
            </a:custGeom>
            <a:solidFill>
              <a:srgbClr val="F6AE42"/>
            </a:solidFill>
          </p:spPr>
        </p:sp>
      </p:grpSp>
      <p:sp>
        <p:nvSpPr>
          <p:cNvPr name="TextBox 22" id="22"/>
          <p:cNvSpPr txBox="true"/>
          <p:nvPr/>
        </p:nvSpPr>
        <p:spPr>
          <a:xfrm rot="0">
            <a:off x="7755183" y="2126910"/>
            <a:ext cx="3012770" cy="3997551"/>
          </a:xfrm>
          <a:prstGeom prst="rect">
            <a:avLst/>
          </a:prstGeom>
        </p:spPr>
        <p:txBody>
          <a:bodyPr anchor="t" rtlCol="false" tIns="0" lIns="0" bIns="0" rIns="0">
            <a:spAutoFit/>
          </a:bodyPr>
          <a:lstStyle/>
          <a:p>
            <a:pPr algn="ctr">
              <a:lnSpc>
                <a:spcPts val="2400"/>
              </a:lnSpc>
            </a:pPr>
            <a:r>
              <a:rPr lang="en-US" sz="1500" spc="-28">
                <a:solidFill>
                  <a:srgbClr val="000000"/>
                </a:solidFill>
                <a:latin typeface="Open Sans"/>
              </a:rPr>
              <a:t>Machine learning algorithms use complex logic to observe and learn the behavior of stocks using historical data which can be used to predict future movements of the stock. Technical indicators such as rolling mean, momentum, and exponential moving average are calculated to convert the data into meaningful information</a:t>
            </a:r>
          </a:p>
        </p:txBody>
      </p:sp>
      <p:grpSp>
        <p:nvGrpSpPr>
          <p:cNvPr name="Group 23" id="23"/>
          <p:cNvGrpSpPr/>
          <p:nvPr/>
        </p:nvGrpSpPr>
        <p:grpSpPr>
          <a:xfrm rot="0">
            <a:off x="4237561" y="1847428"/>
            <a:ext cx="3114370" cy="3824993"/>
            <a:chOff x="0" y="0"/>
            <a:chExt cx="4152493" cy="5099991"/>
          </a:xfrm>
        </p:grpSpPr>
        <p:sp>
          <p:nvSpPr>
            <p:cNvPr name="Freeform 24" id="24"/>
            <p:cNvSpPr/>
            <p:nvPr/>
          </p:nvSpPr>
          <p:spPr>
            <a:xfrm flipH="false" flipV="false" rot="0">
              <a:off x="0" y="0"/>
              <a:ext cx="4152519" cy="5099939"/>
            </a:xfrm>
            <a:custGeom>
              <a:avLst/>
              <a:gdLst/>
              <a:ahLst/>
              <a:cxnLst/>
              <a:rect r="r" b="b" t="t" l="l"/>
              <a:pathLst>
                <a:path h="5099939" w="4152519">
                  <a:moveTo>
                    <a:pt x="0" y="0"/>
                  </a:moveTo>
                  <a:lnTo>
                    <a:pt x="4152519" y="0"/>
                  </a:lnTo>
                  <a:lnTo>
                    <a:pt x="4152519" y="5099939"/>
                  </a:lnTo>
                  <a:lnTo>
                    <a:pt x="0" y="5099939"/>
                  </a:lnTo>
                  <a:close/>
                </a:path>
              </a:pathLst>
            </a:custGeom>
            <a:solidFill>
              <a:srgbClr val="F6AE42"/>
            </a:solidFill>
          </p:spPr>
        </p:sp>
      </p:grpSp>
      <p:sp>
        <p:nvSpPr>
          <p:cNvPr name="TextBox 25" id="25"/>
          <p:cNvSpPr txBox="true"/>
          <p:nvPr/>
        </p:nvSpPr>
        <p:spPr>
          <a:xfrm rot="0">
            <a:off x="4288361" y="1563191"/>
            <a:ext cx="3012770" cy="4058430"/>
          </a:xfrm>
          <a:prstGeom prst="rect">
            <a:avLst/>
          </a:prstGeom>
        </p:spPr>
        <p:txBody>
          <a:bodyPr anchor="t" rtlCol="false" tIns="0" lIns="0" bIns="0" rIns="0">
            <a:spAutoFit/>
          </a:bodyPr>
          <a:lstStyle/>
          <a:p>
            <a:pPr algn="ctr">
              <a:lnSpc>
                <a:spcPts val="3679"/>
              </a:lnSpc>
            </a:pPr>
          </a:p>
          <a:p>
            <a:pPr algn="ctr">
              <a:lnSpc>
                <a:spcPts val="4800"/>
              </a:lnSpc>
            </a:pPr>
            <a:r>
              <a:rPr lang="en-US" sz="3000" spc="-56">
                <a:solidFill>
                  <a:srgbClr val="000000"/>
                </a:solidFill>
                <a:latin typeface="Fira Sans"/>
              </a:rPr>
              <a:t>2022</a:t>
            </a:r>
          </a:p>
        </p:txBody>
      </p:sp>
      <p:grpSp>
        <p:nvGrpSpPr>
          <p:cNvPr name="Group 26" id="26"/>
          <p:cNvGrpSpPr/>
          <p:nvPr/>
        </p:nvGrpSpPr>
        <p:grpSpPr>
          <a:xfrm rot="0">
            <a:off x="780263" y="1847428"/>
            <a:ext cx="3084488" cy="3824993"/>
            <a:chOff x="0" y="0"/>
            <a:chExt cx="4112651" cy="5099991"/>
          </a:xfrm>
        </p:grpSpPr>
        <p:sp>
          <p:nvSpPr>
            <p:cNvPr name="Freeform 27" id="27"/>
            <p:cNvSpPr/>
            <p:nvPr/>
          </p:nvSpPr>
          <p:spPr>
            <a:xfrm flipH="false" flipV="false" rot="0">
              <a:off x="0" y="0"/>
              <a:ext cx="4112641" cy="5099939"/>
            </a:xfrm>
            <a:custGeom>
              <a:avLst/>
              <a:gdLst/>
              <a:ahLst/>
              <a:cxnLst/>
              <a:rect r="r" b="b" t="t" l="l"/>
              <a:pathLst>
                <a:path h="5099939" w="4112641">
                  <a:moveTo>
                    <a:pt x="0" y="0"/>
                  </a:moveTo>
                  <a:lnTo>
                    <a:pt x="4112641" y="0"/>
                  </a:lnTo>
                  <a:lnTo>
                    <a:pt x="4112641" y="5099939"/>
                  </a:lnTo>
                  <a:lnTo>
                    <a:pt x="0" y="5099939"/>
                  </a:lnTo>
                  <a:close/>
                </a:path>
              </a:pathLst>
            </a:custGeom>
            <a:solidFill>
              <a:srgbClr val="F6AE42"/>
            </a:solidFill>
          </p:spPr>
        </p:sp>
      </p:grpSp>
      <p:sp>
        <p:nvSpPr>
          <p:cNvPr name="TextBox 28" id="28"/>
          <p:cNvSpPr txBox="true"/>
          <p:nvPr/>
        </p:nvSpPr>
        <p:spPr>
          <a:xfrm rot="0">
            <a:off x="831063" y="1608884"/>
            <a:ext cx="2982888" cy="4012737"/>
          </a:xfrm>
          <a:prstGeom prst="rect">
            <a:avLst/>
          </a:prstGeom>
        </p:spPr>
        <p:txBody>
          <a:bodyPr anchor="t" rtlCol="false" tIns="0" lIns="0" bIns="0" rIns="0">
            <a:spAutoFit/>
          </a:bodyPr>
          <a:lstStyle/>
          <a:p>
            <a:pPr algn="ctr">
              <a:lnSpc>
                <a:spcPts val="3358"/>
              </a:lnSpc>
            </a:pPr>
          </a:p>
          <a:p>
            <a:pPr algn="ctr">
              <a:lnSpc>
                <a:spcPts val="4480"/>
              </a:lnSpc>
            </a:pPr>
            <a:r>
              <a:rPr lang="en-US" sz="2799" spc="-52">
                <a:solidFill>
                  <a:srgbClr val="000000"/>
                </a:solidFill>
                <a:latin typeface="Fira Sans"/>
              </a:rPr>
              <a:t>A Novel AI-Based Stock Market Prediction Using Machine Learning Algorithm</a:t>
            </a:r>
          </a:p>
          <a:p>
            <a:pPr algn="ctr">
              <a:lnSpc>
                <a:spcPts val="3679"/>
              </a:lnSpc>
            </a:pPr>
          </a:p>
        </p:txBody>
      </p:sp>
      <p:grpSp>
        <p:nvGrpSpPr>
          <p:cNvPr name="Group 29" id="29"/>
          <p:cNvGrpSpPr/>
          <p:nvPr/>
        </p:nvGrpSpPr>
        <p:grpSpPr>
          <a:xfrm rot="0">
            <a:off x="14635413" y="1847428"/>
            <a:ext cx="3114370" cy="3824993"/>
            <a:chOff x="0" y="0"/>
            <a:chExt cx="4152493" cy="5099991"/>
          </a:xfrm>
        </p:grpSpPr>
        <p:sp>
          <p:nvSpPr>
            <p:cNvPr name="Freeform 30" id="30"/>
            <p:cNvSpPr/>
            <p:nvPr/>
          </p:nvSpPr>
          <p:spPr>
            <a:xfrm flipH="false" flipV="false" rot="0">
              <a:off x="0" y="0"/>
              <a:ext cx="4152519" cy="5099939"/>
            </a:xfrm>
            <a:custGeom>
              <a:avLst/>
              <a:gdLst/>
              <a:ahLst/>
              <a:cxnLst/>
              <a:rect r="r" b="b" t="t" l="l"/>
              <a:pathLst>
                <a:path h="5099939" w="4152519">
                  <a:moveTo>
                    <a:pt x="0" y="0"/>
                  </a:moveTo>
                  <a:lnTo>
                    <a:pt x="4152519" y="0"/>
                  </a:lnTo>
                  <a:lnTo>
                    <a:pt x="4152519" y="5099939"/>
                  </a:lnTo>
                  <a:lnTo>
                    <a:pt x="0" y="5099939"/>
                  </a:lnTo>
                  <a:close/>
                </a:path>
              </a:pathLst>
            </a:custGeom>
            <a:solidFill>
              <a:srgbClr val="F6AE42"/>
            </a:solidFill>
          </p:spPr>
        </p:sp>
      </p:grpSp>
      <p:sp>
        <p:nvSpPr>
          <p:cNvPr name="TextBox 31" id="31"/>
          <p:cNvSpPr txBox="true"/>
          <p:nvPr/>
        </p:nvSpPr>
        <p:spPr>
          <a:xfrm rot="0">
            <a:off x="14686213" y="1572716"/>
            <a:ext cx="3012770" cy="4048905"/>
          </a:xfrm>
          <a:prstGeom prst="rect">
            <a:avLst/>
          </a:prstGeom>
        </p:spPr>
        <p:txBody>
          <a:bodyPr anchor="t" rtlCol="false" tIns="0" lIns="0" bIns="0" rIns="0">
            <a:spAutoFit/>
          </a:bodyPr>
          <a:lstStyle/>
          <a:p>
            <a:pPr algn="ctr">
              <a:lnSpc>
                <a:spcPts val="3679"/>
              </a:lnSpc>
            </a:pPr>
          </a:p>
          <a:p>
            <a:pPr algn="ctr">
              <a:lnSpc>
                <a:spcPts val="4800"/>
              </a:lnSpc>
            </a:pPr>
            <a:r>
              <a:rPr lang="en-US" sz="3000" spc="-56">
                <a:solidFill>
                  <a:srgbClr val="000000"/>
                </a:solidFill>
                <a:latin typeface="Open Sans"/>
              </a:rPr>
              <a:t>efficient market hypothesis </a:t>
            </a:r>
          </a:p>
        </p:txBody>
      </p:sp>
      <p:grpSp>
        <p:nvGrpSpPr>
          <p:cNvPr name="Group 32" id="32"/>
          <p:cNvGrpSpPr/>
          <p:nvPr/>
        </p:nvGrpSpPr>
        <p:grpSpPr>
          <a:xfrm rot="0">
            <a:off x="11169898" y="5977221"/>
            <a:ext cx="3114370" cy="3824993"/>
            <a:chOff x="0" y="0"/>
            <a:chExt cx="4152493" cy="5099991"/>
          </a:xfrm>
        </p:grpSpPr>
        <p:sp>
          <p:nvSpPr>
            <p:cNvPr name="Freeform 33" id="33"/>
            <p:cNvSpPr/>
            <p:nvPr/>
          </p:nvSpPr>
          <p:spPr>
            <a:xfrm flipH="false" flipV="false" rot="0">
              <a:off x="0" y="0"/>
              <a:ext cx="4152519" cy="5099939"/>
            </a:xfrm>
            <a:custGeom>
              <a:avLst/>
              <a:gdLst/>
              <a:ahLst/>
              <a:cxnLst/>
              <a:rect r="r" b="b" t="t" l="l"/>
              <a:pathLst>
                <a:path h="5099939" w="4152519">
                  <a:moveTo>
                    <a:pt x="0" y="0"/>
                  </a:moveTo>
                  <a:lnTo>
                    <a:pt x="4152519" y="0"/>
                  </a:lnTo>
                  <a:lnTo>
                    <a:pt x="4152519" y="5099939"/>
                  </a:lnTo>
                  <a:lnTo>
                    <a:pt x="0" y="5099939"/>
                  </a:lnTo>
                  <a:close/>
                </a:path>
              </a:pathLst>
            </a:custGeom>
            <a:solidFill>
              <a:srgbClr val="F6AE42"/>
            </a:solidFill>
          </p:spPr>
        </p:sp>
      </p:grpSp>
      <p:sp>
        <p:nvSpPr>
          <p:cNvPr name="TextBox 34" id="34"/>
          <p:cNvSpPr txBox="true"/>
          <p:nvPr/>
        </p:nvSpPr>
        <p:spPr>
          <a:xfrm rot="0">
            <a:off x="11236546" y="5891496"/>
            <a:ext cx="3012770" cy="4134630"/>
          </a:xfrm>
          <a:prstGeom prst="rect">
            <a:avLst/>
          </a:prstGeom>
        </p:spPr>
        <p:txBody>
          <a:bodyPr anchor="t" rtlCol="false" tIns="0" lIns="0" bIns="0" rIns="0">
            <a:spAutoFit/>
          </a:bodyPr>
          <a:lstStyle/>
          <a:p>
            <a:pPr algn="ctr">
              <a:lnSpc>
                <a:spcPts val="3678"/>
              </a:lnSpc>
            </a:pPr>
            <a:r>
              <a:rPr lang="en-US" sz="2299" spc="-43">
                <a:solidFill>
                  <a:srgbClr val="000000"/>
                </a:solidFill>
                <a:latin typeface="Open Sans"/>
              </a:rPr>
              <a:t>Accuracy depends on algorithm reliability, and unforeseen market events may impact predictions; algorithm complexity requires careful implementation</a:t>
            </a:r>
          </a:p>
        </p:txBody>
      </p:sp>
      <p:grpSp>
        <p:nvGrpSpPr>
          <p:cNvPr name="Group 35" id="35"/>
          <p:cNvGrpSpPr/>
          <p:nvPr/>
        </p:nvGrpSpPr>
        <p:grpSpPr>
          <a:xfrm rot="0">
            <a:off x="7703076" y="5977221"/>
            <a:ext cx="3114370" cy="3824993"/>
            <a:chOff x="0" y="0"/>
            <a:chExt cx="4152493" cy="5099991"/>
          </a:xfrm>
        </p:grpSpPr>
        <p:sp>
          <p:nvSpPr>
            <p:cNvPr name="Freeform 36" id="36"/>
            <p:cNvSpPr/>
            <p:nvPr/>
          </p:nvSpPr>
          <p:spPr>
            <a:xfrm flipH="false" flipV="false" rot="0">
              <a:off x="0" y="0"/>
              <a:ext cx="4152519" cy="5099939"/>
            </a:xfrm>
            <a:custGeom>
              <a:avLst/>
              <a:gdLst/>
              <a:ahLst/>
              <a:cxnLst/>
              <a:rect r="r" b="b" t="t" l="l"/>
              <a:pathLst>
                <a:path h="5099939" w="4152519">
                  <a:moveTo>
                    <a:pt x="0" y="0"/>
                  </a:moveTo>
                  <a:lnTo>
                    <a:pt x="4152519" y="0"/>
                  </a:lnTo>
                  <a:lnTo>
                    <a:pt x="4152519" y="5099939"/>
                  </a:lnTo>
                  <a:lnTo>
                    <a:pt x="0" y="5099939"/>
                  </a:lnTo>
                  <a:close/>
                </a:path>
              </a:pathLst>
            </a:custGeom>
            <a:solidFill>
              <a:srgbClr val="F6AE42"/>
            </a:solidFill>
          </p:spPr>
        </p:sp>
      </p:grpSp>
      <p:sp>
        <p:nvSpPr>
          <p:cNvPr name="TextBox 37" id="37"/>
          <p:cNvSpPr txBox="true"/>
          <p:nvPr/>
        </p:nvSpPr>
        <p:spPr>
          <a:xfrm rot="0">
            <a:off x="7722099" y="5920071"/>
            <a:ext cx="3012770" cy="4106055"/>
          </a:xfrm>
          <a:prstGeom prst="rect">
            <a:avLst/>
          </a:prstGeom>
        </p:spPr>
        <p:txBody>
          <a:bodyPr anchor="t" rtlCol="false" tIns="0" lIns="0" bIns="0" rIns="0">
            <a:spAutoFit/>
          </a:bodyPr>
          <a:lstStyle/>
          <a:p>
            <a:pPr algn="ctr">
              <a:lnSpc>
                <a:spcPts val="3679"/>
              </a:lnSpc>
            </a:pPr>
          </a:p>
          <a:p>
            <a:pPr algn="ctr">
              <a:lnSpc>
                <a:spcPts val="4159"/>
              </a:lnSpc>
            </a:pPr>
            <a:r>
              <a:rPr lang="en-US" sz="2599" spc="-49">
                <a:solidFill>
                  <a:srgbClr val="000000"/>
                </a:solidFill>
                <a:latin typeface="Open Sans"/>
              </a:rPr>
              <a:t>used successfully to study and analyze stock market activity</a:t>
            </a:r>
          </a:p>
        </p:txBody>
      </p:sp>
      <p:grpSp>
        <p:nvGrpSpPr>
          <p:cNvPr name="Group 38" id="38"/>
          <p:cNvGrpSpPr/>
          <p:nvPr/>
        </p:nvGrpSpPr>
        <p:grpSpPr>
          <a:xfrm rot="0">
            <a:off x="4236254" y="5977221"/>
            <a:ext cx="3114370" cy="3824993"/>
            <a:chOff x="0" y="0"/>
            <a:chExt cx="4152493" cy="5099991"/>
          </a:xfrm>
        </p:grpSpPr>
        <p:sp>
          <p:nvSpPr>
            <p:cNvPr name="Freeform 39" id="39"/>
            <p:cNvSpPr/>
            <p:nvPr/>
          </p:nvSpPr>
          <p:spPr>
            <a:xfrm flipH="false" flipV="false" rot="0">
              <a:off x="0" y="0"/>
              <a:ext cx="4152519" cy="5099939"/>
            </a:xfrm>
            <a:custGeom>
              <a:avLst/>
              <a:gdLst/>
              <a:ahLst/>
              <a:cxnLst/>
              <a:rect r="r" b="b" t="t" l="l"/>
              <a:pathLst>
                <a:path h="5099939" w="4152519">
                  <a:moveTo>
                    <a:pt x="0" y="0"/>
                  </a:moveTo>
                  <a:lnTo>
                    <a:pt x="4152519" y="0"/>
                  </a:lnTo>
                  <a:lnTo>
                    <a:pt x="4152519" y="5099939"/>
                  </a:lnTo>
                  <a:lnTo>
                    <a:pt x="0" y="5099939"/>
                  </a:lnTo>
                  <a:close/>
                </a:path>
              </a:pathLst>
            </a:custGeom>
            <a:solidFill>
              <a:srgbClr val="F6AE42"/>
            </a:solidFill>
          </p:spPr>
        </p:sp>
      </p:grpSp>
      <p:sp>
        <p:nvSpPr>
          <p:cNvPr name="TextBox 40" id="40"/>
          <p:cNvSpPr txBox="true"/>
          <p:nvPr/>
        </p:nvSpPr>
        <p:spPr>
          <a:xfrm rot="0">
            <a:off x="4287054" y="5692984"/>
            <a:ext cx="3012770" cy="4058430"/>
          </a:xfrm>
          <a:prstGeom prst="rect">
            <a:avLst/>
          </a:prstGeom>
        </p:spPr>
        <p:txBody>
          <a:bodyPr anchor="t" rtlCol="false" tIns="0" lIns="0" bIns="0" rIns="0">
            <a:spAutoFit/>
          </a:bodyPr>
          <a:lstStyle/>
          <a:p>
            <a:pPr algn="ctr">
              <a:lnSpc>
                <a:spcPts val="3679"/>
              </a:lnSpc>
            </a:pPr>
          </a:p>
          <a:p>
            <a:pPr algn="ctr">
              <a:lnSpc>
                <a:spcPts val="4800"/>
              </a:lnSpc>
            </a:pPr>
            <a:r>
              <a:rPr lang="en-US" sz="3000" spc="-56">
                <a:solidFill>
                  <a:srgbClr val="000000"/>
                </a:solidFill>
                <a:latin typeface="Fira Sans"/>
              </a:rPr>
              <a:t> 2021</a:t>
            </a:r>
          </a:p>
        </p:txBody>
      </p:sp>
      <p:grpSp>
        <p:nvGrpSpPr>
          <p:cNvPr name="Group 41" id="41"/>
          <p:cNvGrpSpPr/>
          <p:nvPr/>
        </p:nvGrpSpPr>
        <p:grpSpPr>
          <a:xfrm rot="0">
            <a:off x="750381" y="5977221"/>
            <a:ext cx="3114370" cy="3824993"/>
            <a:chOff x="0" y="0"/>
            <a:chExt cx="4152493" cy="5099991"/>
          </a:xfrm>
        </p:grpSpPr>
        <p:sp>
          <p:nvSpPr>
            <p:cNvPr name="Freeform 42" id="42"/>
            <p:cNvSpPr/>
            <p:nvPr/>
          </p:nvSpPr>
          <p:spPr>
            <a:xfrm flipH="false" flipV="false" rot="0">
              <a:off x="0" y="0"/>
              <a:ext cx="4152519" cy="5099939"/>
            </a:xfrm>
            <a:custGeom>
              <a:avLst/>
              <a:gdLst/>
              <a:ahLst/>
              <a:cxnLst/>
              <a:rect r="r" b="b" t="t" l="l"/>
              <a:pathLst>
                <a:path h="5099939" w="4152519">
                  <a:moveTo>
                    <a:pt x="0" y="0"/>
                  </a:moveTo>
                  <a:lnTo>
                    <a:pt x="4152519" y="0"/>
                  </a:lnTo>
                  <a:lnTo>
                    <a:pt x="4152519" y="5099939"/>
                  </a:lnTo>
                  <a:lnTo>
                    <a:pt x="0" y="5099939"/>
                  </a:lnTo>
                  <a:close/>
                </a:path>
              </a:pathLst>
            </a:custGeom>
            <a:solidFill>
              <a:srgbClr val="F6AE42"/>
            </a:solidFill>
          </p:spPr>
        </p:sp>
      </p:grpSp>
      <p:sp>
        <p:nvSpPr>
          <p:cNvPr name="TextBox 43" id="43"/>
          <p:cNvSpPr txBox="true"/>
          <p:nvPr/>
        </p:nvSpPr>
        <p:spPr>
          <a:xfrm rot="0">
            <a:off x="801181" y="5525398"/>
            <a:ext cx="3012770" cy="4226016"/>
          </a:xfrm>
          <a:prstGeom prst="rect">
            <a:avLst/>
          </a:prstGeom>
        </p:spPr>
        <p:txBody>
          <a:bodyPr anchor="t" rtlCol="false" tIns="0" lIns="0" bIns="0" rIns="0">
            <a:spAutoFit/>
          </a:bodyPr>
          <a:lstStyle/>
          <a:p>
            <a:pPr algn="ctr">
              <a:lnSpc>
                <a:spcPts val="4160"/>
              </a:lnSpc>
            </a:pPr>
            <a:r>
              <a:rPr lang="en-US" sz="2600" spc="-49">
                <a:solidFill>
                  <a:srgbClr val="000000"/>
                </a:solidFill>
                <a:latin typeface="Fira Sans"/>
              </a:rPr>
              <a:t>Application of Artificial Intelligence in Stock Market Forecasting: A Critique, Review, and Research Agenda</a:t>
            </a:r>
          </a:p>
        </p:txBody>
      </p:sp>
      <p:grpSp>
        <p:nvGrpSpPr>
          <p:cNvPr name="Group 44" id="44"/>
          <p:cNvGrpSpPr/>
          <p:nvPr/>
        </p:nvGrpSpPr>
        <p:grpSpPr>
          <a:xfrm rot="0">
            <a:off x="14634106" y="5977221"/>
            <a:ext cx="3114370" cy="3824993"/>
            <a:chOff x="0" y="0"/>
            <a:chExt cx="4152493" cy="5099991"/>
          </a:xfrm>
        </p:grpSpPr>
        <p:sp>
          <p:nvSpPr>
            <p:cNvPr name="Freeform 45" id="45"/>
            <p:cNvSpPr/>
            <p:nvPr/>
          </p:nvSpPr>
          <p:spPr>
            <a:xfrm flipH="false" flipV="false" rot="0">
              <a:off x="0" y="0"/>
              <a:ext cx="4152519" cy="5099939"/>
            </a:xfrm>
            <a:custGeom>
              <a:avLst/>
              <a:gdLst/>
              <a:ahLst/>
              <a:cxnLst/>
              <a:rect r="r" b="b" t="t" l="l"/>
              <a:pathLst>
                <a:path h="5099939" w="4152519">
                  <a:moveTo>
                    <a:pt x="0" y="0"/>
                  </a:moveTo>
                  <a:lnTo>
                    <a:pt x="4152519" y="0"/>
                  </a:lnTo>
                  <a:lnTo>
                    <a:pt x="4152519" y="5099939"/>
                  </a:lnTo>
                  <a:lnTo>
                    <a:pt x="0" y="5099939"/>
                  </a:lnTo>
                  <a:close/>
                </a:path>
              </a:pathLst>
            </a:custGeom>
            <a:solidFill>
              <a:srgbClr val="F6AE42"/>
            </a:solidFill>
          </p:spPr>
        </p:sp>
      </p:grpSp>
      <p:sp>
        <p:nvSpPr>
          <p:cNvPr name="TextBox 46" id="46"/>
          <p:cNvSpPr txBox="true"/>
          <p:nvPr/>
        </p:nvSpPr>
        <p:spPr>
          <a:xfrm rot="0">
            <a:off x="14684906" y="5683459"/>
            <a:ext cx="3012770" cy="4067955"/>
          </a:xfrm>
          <a:prstGeom prst="rect">
            <a:avLst/>
          </a:prstGeom>
        </p:spPr>
        <p:txBody>
          <a:bodyPr anchor="t" rtlCol="false" tIns="0" lIns="0" bIns="0" rIns="0">
            <a:spAutoFit/>
          </a:bodyPr>
          <a:lstStyle/>
          <a:p>
            <a:pPr algn="ctr">
              <a:lnSpc>
                <a:spcPts val="3679"/>
              </a:lnSpc>
            </a:pPr>
          </a:p>
          <a:p>
            <a:pPr algn="ctr">
              <a:lnSpc>
                <a:spcPts val="4638"/>
              </a:lnSpc>
            </a:pPr>
            <a:r>
              <a:rPr lang="en-US" sz="2899" spc="-54">
                <a:solidFill>
                  <a:srgbClr val="000000"/>
                </a:solidFill>
                <a:latin typeface="Open Sans"/>
              </a:rPr>
              <a:t>hybrid-neuro techniques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5DE0E6">
                <a:alpha val="100000"/>
              </a:srgbClr>
            </a:gs>
            <a:gs pos="100000">
              <a:srgbClr val="004AAD">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0" y="-325488"/>
            <a:ext cx="1028700" cy="1354188"/>
          </a:xfrm>
          <a:custGeom>
            <a:avLst/>
            <a:gdLst/>
            <a:ahLst/>
            <a:cxnLst/>
            <a:rect r="r" b="b" t="t" l="l"/>
            <a:pathLst>
              <a:path h="1354188" w="1028700">
                <a:moveTo>
                  <a:pt x="0" y="0"/>
                </a:moveTo>
                <a:lnTo>
                  <a:pt x="1028700" y="0"/>
                </a:lnTo>
                <a:lnTo>
                  <a:pt x="1028700" y="1354188"/>
                </a:lnTo>
                <a:lnTo>
                  <a:pt x="0" y="135418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6561020" y="457834"/>
            <a:ext cx="4567443" cy="941707"/>
          </a:xfrm>
          <a:prstGeom prst="rect">
            <a:avLst/>
          </a:prstGeom>
        </p:spPr>
        <p:txBody>
          <a:bodyPr anchor="t" rtlCol="false" tIns="0" lIns="0" bIns="0" rIns="0">
            <a:spAutoFit/>
          </a:bodyPr>
          <a:lstStyle/>
          <a:p>
            <a:pPr algn="ctr">
              <a:lnSpc>
                <a:spcPts val="7839"/>
              </a:lnSpc>
            </a:pPr>
            <a:r>
              <a:rPr lang="en-US" sz="4899" spc="-92">
                <a:solidFill>
                  <a:srgbClr val="0E0857"/>
                </a:solidFill>
                <a:latin typeface="Fira Sans Bold"/>
              </a:rPr>
              <a:t>Existing Model</a:t>
            </a:r>
          </a:p>
        </p:txBody>
      </p:sp>
      <p:sp>
        <p:nvSpPr>
          <p:cNvPr name="TextBox 4" id="4"/>
          <p:cNvSpPr txBox="true"/>
          <p:nvPr/>
        </p:nvSpPr>
        <p:spPr>
          <a:xfrm rot="0">
            <a:off x="628686" y="1781552"/>
            <a:ext cx="17030628" cy="7708862"/>
          </a:xfrm>
          <a:prstGeom prst="rect">
            <a:avLst/>
          </a:prstGeom>
        </p:spPr>
        <p:txBody>
          <a:bodyPr anchor="t" rtlCol="false" tIns="0" lIns="0" bIns="0" rIns="0">
            <a:spAutoFit/>
          </a:bodyPr>
          <a:lstStyle/>
          <a:p>
            <a:pPr algn="l" marL="799994" indent="-266665" lvl="2">
              <a:lnSpc>
                <a:spcPts val="5599"/>
              </a:lnSpc>
              <a:buFont typeface="Arial"/>
              <a:buChar char="⚬"/>
            </a:pPr>
            <a:r>
              <a:rPr lang="en-US" sz="3498" spc="-65">
                <a:solidFill>
                  <a:srgbClr val="FBFBF9"/>
                </a:solidFill>
                <a:latin typeface="Fira Sans Bold"/>
              </a:rPr>
              <a:t>The current landscape of equity analysis tools features several models that share a common approach—requiring users to manually input text for analysis. </a:t>
            </a:r>
          </a:p>
          <a:p>
            <a:pPr algn="l" marL="799994" indent="-266665" lvl="2">
              <a:lnSpc>
                <a:spcPts val="5599"/>
              </a:lnSpc>
            </a:pPr>
          </a:p>
          <a:p>
            <a:pPr algn="l" marL="799994" indent="-266665" lvl="2">
              <a:lnSpc>
                <a:spcPts val="5599"/>
              </a:lnSpc>
            </a:pPr>
          </a:p>
          <a:p>
            <a:pPr algn="l" marL="799994" indent="-266665" lvl="2">
              <a:lnSpc>
                <a:spcPts val="5599"/>
              </a:lnSpc>
              <a:buFont typeface="Arial"/>
              <a:buChar char="⚬"/>
            </a:pPr>
            <a:r>
              <a:rPr lang="en-US" sz="3498" spc="-65">
                <a:solidFill>
                  <a:srgbClr val="FBFBF9"/>
                </a:solidFill>
                <a:latin typeface="Fira Sans Bold"/>
              </a:rPr>
              <a:t>In this paradigm, users copy and paste relevant content into the model, which then performs an in-depth analysis and provides actionable results. </a:t>
            </a:r>
          </a:p>
          <a:p>
            <a:pPr algn="l" marL="799994" indent="-266665" lvl="2">
              <a:lnSpc>
                <a:spcPts val="5599"/>
              </a:lnSpc>
            </a:pPr>
          </a:p>
          <a:p>
            <a:pPr algn="l" marL="799994" indent="-266665" lvl="2">
              <a:lnSpc>
                <a:spcPts val="5599"/>
              </a:lnSpc>
            </a:pPr>
          </a:p>
          <a:p>
            <a:pPr algn="l" marL="799994" indent="-266665" lvl="2">
              <a:lnSpc>
                <a:spcPts val="5599"/>
              </a:lnSpc>
              <a:buFont typeface="Arial"/>
              <a:buChar char="⚬"/>
            </a:pPr>
            <a:r>
              <a:rPr lang="en-US" sz="3498" spc="-65">
                <a:solidFill>
                  <a:srgbClr val="FBFBF9"/>
                </a:solidFill>
                <a:latin typeface="Fira Sans Bold"/>
              </a:rPr>
              <a:t>However, it's important to note that these models often come with constraints, including text limits or word count restrictions, which can impact the breadth and depth of the analysis.</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5DE0E6">
                <a:alpha val="100000"/>
              </a:srgbClr>
            </a:gs>
            <a:gs pos="100000">
              <a:srgbClr val="004AAD">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0" y="-325488"/>
            <a:ext cx="1028700" cy="1354188"/>
          </a:xfrm>
          <a:custGeom>
            <a:avLst/>
            <a:gdLst/>
            <a:ahLst/>
            <a:cxnLst/>
            <a:rect r="r" b="b" t="t" l="l"/>
            <a:pathLst>
              <a:path h="1354188" w="1028700">
                <a:moveTo>
                  <a:pt x="0" y="0"/>
                </a:moveTo>
                <a:lnTo>
                  <a:pt x="1028700" y="0"/>
                </a:lnTo>
                <a:lnTo>
                  <a:pt x="1028700" y="1354188"/>
                </a:lnTo>
                <a:lnTo>
                  <a:pt x="0" y="135418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7021391" y="320675"/>
            <a:ext cx="4613656" cy="880746"/>
          </a:xfrm>
          <a:prstGeom prst="rect">
            <a:avLst/>
          </a:prstGeom>
        </p:spPr>
        <p:txBody>
          <a:bodyPr anchor="t" rtlCol="false" tIns="0" lIns="0" bIns="0" rIns="0">
            <a:spAutoFit/>
          </a:bodyPr>
          <a:lstStyle/>
          <a:p>
            <a:pPr algn="l">
              <a:lnSpc>
                <a:spcPts val="7359"/>
              </a:lnSpc>
            </a:pPr>
            <a:r>
              <a:rPr lang="en-US" sz="4599" spc="-86">
                <a:solidFill>
                  <a:srgbClr val="F6AE42"/>
                </a:solidFill>
                <a:latin typeface="Fira Sans Bold"/>
              </a:rPr>
              <a:t>Proposed Model</a:t>
            </a:r>
          </a:p>
        </p:txBody>
      </p:sp>
      <p:sp>
        <p:nvSpPr>
          <p:cNvPr name="TextBox 4" id="4"/>
          <p:cNvSpPr txBox="true"/>
          <p:nvPr/>
        </p:nvSpPr>
        <p:spPr>
          <a:xfrm rot="0">
            <a:off x="671839" y="1924071"/>
            <a:ext cx="16944322" cy="6952869"/>
          </a:xfrm>
          <a:prstGeom prst="rect">
            <a:avLst/>
          </a:prstGeom>
        </p:spPr>
        <p:txBody>
          <a:bodyPr anchor="t" rtlCol="false" tIns="0" lIns="0" bIns="0" rIns="0">
            <a:spAutoFit/>
          </a:bodyPr>
          <a:lstStyle/>
          <a:p>
            <a:pPr algn="l" marL="607997" indent="-202666" lvl="2">
              <a:lnSpc>
                <a:spcPts val="4255"/>
              </a:lnSpc>
              <a:buFont typeface="Arial"/>
              <a:buChar char="⚬"/>
            </a:pPr>
            <a:r>
              <a:rPr lang="en-US" sz="2659" spc="-49">
                <a:solidFill>
                  <a:srgbClr val="000000"/>
                </a:solidFill>
                <a:latin typeface="Fira Sans Bold"/>
              </a:rPr>
              <a:t>Our groundbreaking equity analysis model introduces a significant departure from conventional methods. </a:t>
            </a:r>
          </a:p>
          <a:p>
            <a:pPr algn="l" marL="607997" indent="-202666" lvl="2">
              <a:lnSpc>
                <a:spcPts val="4255"/>
              </a:lnSpc>
            </a:pPr>
          </a:p>
          <a:p>
            <a:pPr algn="l" marL="607997" indent="-202666" lvl="2">
              <a:lnSpc>
                <a:spcPts val="4255"/>
              </a:lnSpc>
            </a:pPr>
          </a:p>
          <a:p>
            <a:pPr algn="l" marL="607997" indent="-202666" lvl="2">
              <a:lnSpc>
                <a:spcPts val="4255"/>
              </a:lnSpc>
              <a:buFont typeface="Arial"/>
              <a:buChar char="⚬"/>
            </a:pPr>
            <a:r>
              <a:rPr lang="en-US" sz="2659" spc="-49">
                <a:solidFill>
                  <a:srgbClr val="000000"/>
                </a:solidFill>
                <a:latin typeface="Fira Sans Bold"/>
              </a:rPr>
              <a:t>Unlike existing models requiring manual copy-pasting of entire articles, our approach simplifies the process. Analysts only need to paste the links to recent articles about a specific company. </a:t>
            </a:r>
          </a:p>
          <a:p>
            <a:pPr algn="l" marL="607997" indent="-202666" lvl="2">
              <a:lnSpc>
                <a:spcPts val="4255"/>
              </a:lnSpc>
            </a:pPr>
          </a:p>
          <a:p>
            <a:pPr algn="l" marL="607997" indent="-202666" lvl="2">
              <a:lnSpc>
                <a:spcPts val="4255"/>
              </a:lnSpc>
            </a:pPr>
          </a:p>
          <a:p>
            <a:pPr algn="l" marL="607997" indent="-202666" lvl="2">
              <a:lnSpc>
                <a:spcPts val="4255"/>
              </a:lnSpc>
              <a:buFont typeface="Arial"/>
              <a:buChar char="⚬"/>
            </a:pPr>
            <a:r>
              <a:rPr lang="en-US" sz="2659" spc="-49">
                <a:solidFill>
                  <a:srgbClr val="000000"/>
                </a:solidFill>
                <a:latin typeface="Fira Sans Bold"/>
              </a:rPr>
              <a:t>The model autonomously accesses the provided links, analyzes the entire articles using advanced technologies like Langchain for NLP tasks and the OpenAI API for text generation.</a:t>
            </a:r>
          </a:p>
          <a:p>
            <a:pPr algn="l" marL="607997" indent="-202666" lvl="2">
              <a:lnSpc>
                <a:spcPts val="4255"/>
              </a:lnSpc>
            </a:pPr>
          </a:p>
          <a:p>
            <a:pPr algn="l" marL="607997" indent="-202666" lvl="2">
              <a:lnSpc>
                <a:spcPts val="4255"/>
              </a:lnSpc>
            </a:pPr>
          </a:p>
          <a:p>
            <a:pPr algn="l" marL="607997" indent="-202666" lvl="2">
              <a:lnSpc>
                <a:spcPts val="4255"/>
              </a:lnSpc>
              <a:buFont typeface="Arial"/>
              <a:buChar char="⚬"/>
            </a:pPr>
            <a:r>
              <a:rPr lang="en-US" sz="2659" spc="-49">
                <a:solidFill>
                  <a:srgbClr val="000000"/>
                </a:solidFill>
                <a:latin typeface="Fira Sans Bold"/>
              </a:rPr>
              <a:t> This innovation not only enhances efficiency by eliminating manual input but also offers a more streamlined experience for research analysts.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DAF_xg5HGW8</dc:identifier>
  <dcterms:modified xsi:type="dcterms:W3CDTF">2011-08-01T06:04:30Z</dcterms:modified>
  <cp:revision>1</cp:revision>
  <dc:title>LANG CHAIN PPTX</dc:title>
</cp:coreProperties>
</file>